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3"/>
  </p:notesMasterIdLst>
  <p:handoutMasterIdLst>
    <p:handoutMasterId r:id="rId44"/>
  </p:handoutMasterIdLst>
  <p:sldIdLst>
    <p:sldId id="629" r:id="rId11"/>
    <p:sldId id="649" r:id="rId12"/>
    <p:sldId id="630" r:id="rId13"/>
    <p:sldId id="631" r:id="rId14"/>
    <p:sldId id="632" r:id="rId15"/>
    <p:sldId id="633" r:id="rId16"/>
    <p:sldId id="635" r:id="rId17"/>
    <p:sldId id="634" r:id="rId18"/>
    <p:sldId id="636" r:id="rId19"/>
    <p:sldId id="637" r:id="rId20"/>
    <p:sldId id="638" r:id="rId21"/>
    <p:sldId id="640" r:id="rId22"/>
    <p:sldId id="667" r:id="rId23"/>
    <p:sldId id="641" r:id="rId24"/>
    <p:sldId id="666" r:id="rId25"/>
    <p:sldId id="668" r:id="rId26"/>
    <p:sldId id="669" r:id="rId27"/>
    <p:sldId id="670" r:id="rId28"/>
    <p:sldId id="646" r:id="rId29"/>
    <p:sldId id="648" r:id="rId30"/>
    <p:sldId id="663" r:id="rId31"/>
    <p:sldId id="656" r:id="rId32"/>
    <p:sldId id="657" r:id="rId33"/>
    <p:sldId id="658" r:id="rId34"/>
    <p:sldId id="659" r:id="rId35"/>
    <p:sldId id="650" r:id="rId36"/>
    <p:sldId id="661" r:id="rId37"/>
    <p:sldId id="645" r:id="rId38"/>
    <p:sldId id="662" r:id="rId39"/>
    <p:sldId id="651" r:id="rId40"/>
    <p:sldId id="652" r:id="rId41"/>
    <p:sldId id="665"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ection>
        <p14:section name="Body of Presentation" id="{3134B837-DC82-4AD0-A289-C27747844212}">
          <p14:sldIdLst>
            <p14:sldId id="629"/>
            <p14:sldId id="649"/>
            <p14:sldId id="630"/>
            <p14:sldId id="631"/>
            <p14:sldId id="632"/>
            <p14:sldId id="633"/>
            <p14:sldId id="635"/>
            <p14:sldId id="634"/>
            <p14:sldId id="636"/>
            <p14:sldId id="637"/>
            <p14:sldId id="638"/>
            <p14:sldId id="640"/>
            <p14:sldId id="667"/>
            <p14:sldId id="641"/>
            <p14:sldId id="666"/>
            <p14:sldId id="668"/>
            <p14:sldId id="669"/>
            <p14:sldId id="670"/>
            <p14:sldId id="646"/>
            <p14:sldId id="648"/>
            <p14:sldId id="663"/>
            <p14:sldId id="656"/>
            <p14:sldId id="657"/>
            <p14:sldId id="658"/>
            <p14:sldId id="659"/>
            <p14:sldId id="650"/>
            <p14:sldId id="661"/>
            <p14:sldId id="645"/>
            <p14:sldId id="662"/>
            <p14:sldId id="651"/>
            <p14:sldId id="652"/>
            <p14:sldId id="665"/>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173">
          <p15:clr>
            <a:srgbClr val="A4A3A4"/>
          </p15:clr>
        </p15:guide>
        <p15:guide id="4" orient="horz" pos="4176">
          <p15:clr>
            <a:srgbClr val="A4A3A4"/>
          </p15:clr>
        </p15:guide>
        <p15:guide id="5" orient="horz" pos="1488">
          <p15:clr>
            <a:srgbClr val="A4A3A4"/>
          </p15:clr>
        </p15:guide>
        <p15:guide id="6" orient="horz" pos="454">
          <p15:clr>
            <a:srgbClr val="A4A3A4"/>
          </p15:clr>
        </p15:guide>
        <p15:guide id="7" pos="3840">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Goodhew" initials="" lastIdx="0" clrIdx="0"/>
  <p:cmAuthor id="1" name="Tony Goodhew" initials="T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9787" autoAdjust="0"/>
    <p:restoredTop sz="89640" autoAdjust="0"/>
  </p:normalViewPr>
  <p:slideViewPr>
    <p:cSldViewPr snapToGrid="0" snapToObjects="1">
      <p:cViewPr varScale="1">
        <p:scale>
          <a:sx n="76" d="100"/>
          <a:sy n="76" d="100"/>
        </p:scale>
        <p:origin x="126" y="18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7872"/>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7/9/2013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7/9/2013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33002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42365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49275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3029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82066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itchFamily="34" charset="0"/>
              </a:defRPr>
            </a:lvl1pPr>
            <a:lvl2pPr marL="742821" indent="-285701">
              <a:defRPr>
                <a:solidFill>
                  <a:schemeClr val="tx1"/>
                </a:solidFill>
                <a:latin typeface="Segoe UI" pitchFamily="34" charset="0"/>
              </a:defRPr>
            </a:lvl2pPr>
            <a:lvl3pPr marL="1142801" indent="-228560">
              <a:defRPr>
                <a:solidFill>
                  <a:schemeClr val="tx1"/>
                </a:solidFill>
                <a:latin typeface="Segoe UI" pitchFamily="34" charset="0"/>
              </a:defRPr>
            </a:lvl3pPr>
            <a:lvl4pPr marL="1599922" indent="-228560">
              <a:defRPr>
                <a:solidFill>
                  <a:schemeClr val="tx1"/>
                </a:solidFill>
                <a:latin typeface="Segoe UI" pitchFamily="34" charset="0"/>
              </a:defRPr>
            </a:lvl4pPr>
            <a:lvl5pPr marL="2057042" indent="-228560">
              <a:defRPr>
                <a:solidFill>
                  <a:schemeClr val="tx1"/>
                </a:solidFill>
                <a:latin typeface="Segoe UI" pitchFamily="34" charset="0"/>
              </a:defRPr>
            </a:lvl5pPr>
            <a:lvl6pPr marL="2514164" indent="-228560" defTabSz="912654" fontAlgn="base">
              <a:spcBef>
                <a:spcPct val="0"/>
              </a:spcBef>
              <a:spcAft>
                <a:spcPct val="0"/>
              </a:spcAft>
              <a:defRPr>
                <a:solidFill>
                  <a:schemeClr val="tx1"/>
                </a:solidFill>
                <a:latin typeface="Segoe UI" pitchFamily="34" charset="0"/>
              </a:defRPr>
            </a:lvl6pPr>
            <a:lvl7pPr marL="2971285" indent="-228560" defTabSz="912654" fontAlgn="base">
              <a:spcBef>
                <a:spcPct val="0"/>
              </a:spcBef>
              <a:spcAft>
                <a:spcPct val="0"/>
              </a:spcAft>
              <a:defRPr>
                <a:solidFill>
                  <a:schemeClr val="tx1"/>
                </a:solidFill>
                <a:latin typeface="Segoe UI" pitchFamily="34" charset="0"/>
              </a:defRPr>
            </a:lvl7pPr>
            <a:lvl8pPr marL="3428404" indent="-228560" defTabSz="912654" fontAlgn="base">
              <a:spcBef>
                <a:spcPct val="0"/>
              </a:spcBef>
              <a:spcAft>
                <a:spcPct val="0"/>
              </a:spcAft>
              <a:defRPr>
                <a:solidFill>
                  <a:schemeClr val="tx1"/>
                </a:solidFill>
                <a:latin typeface="Segoe UI" pitchFamily="34" charset="0"/>
              </a:defRPr>
            </a:lvl8pPr>
            <a:lvl9pPr marL="3885526" indent="-228560" defTabSz="912654" fontAlgn="base">
              <a:spcBef>
                <a:spcPct val="0"/>
              </a:spcBef>
              <a:spcAft>
                <a:spcPct val="0"/>
              </a:spcAft>
              <a:defRPr>
                <a:solidFill>
                  <a:schemeClr val="tx1"/>
                </a:solidFill>
                <a:latin typeface="Segoe UI" pitchFamily="34" charset="0"/>
              </a:defRPr>
            </a:lvl9pPr>
          </a:lstStyle>
          <a:p>
            <a:pPr defTabSz="912654" fontAlgn="base">
              <a:spcBef>
                <a:spcPct val="0"/>
              </a:spcBef>
              <a:spcAft>
                <a:spcPct val="0"/>
              </a:spcAft>
            </a:pPr>
            <a:fld id="{49686DF0-EB5E-4CD8-974A-838E9FC8F080}" type="slidenum">
              <a:rPr lang="en-US"/>
              <a:pPr defTabSz="912654" fontAlgn="base">
                <a:spcBef>
                  <a:spcPct val="0"/>
                </a:spcBef>
                <a:spcAft>
                  <a:spcPct val="0"/>
                </a:spcAft>
              </a:pPr>
              <a:t>4</a:t>
            </a:fld>
            <a:endParaRPr lang="en-US" dirty="0"/>
          </a:p>
        </p:txBody>
      </p:sp>
    </p:spTree>
    <p:extLst>
      <p:ext uri="{BB962C8B-B14F-4D97-AF65-F5344CB8AC3E}">
        <p14:creationId xmlns:p14="http://schemas.microsoft.com/office/powerpoint/2010/main" val="427922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8286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15179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77491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28582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2317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7804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7/9/2013</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7/9/2013</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7/9/2013</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16"/>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4"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46" y="1804991"/>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91633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7/9/2013</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7/9/2013</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7/9/2013</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7/9/2013</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7/9/2013</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7/9/2013</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14" r:id="rId16"/>
    <p:sldLayoutId id="214748381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57.emf"/><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microsoft.com/casestudies/Case_Study_Search_Results.aspx?Type=1&amp;Keywords=%22Team%20Foundation%20Server%202010%20and%20Project%20Server%20Integration%20Feature%20Pack%22" TargetMode="Externa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hyperlink" Target="http://go.microsoft.com/fwlink/?LinkID=19641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msdn.microsoft.com/library/gg455680.aspx" TargetMode="External"/><Relationship Id="rId3" Type="http://schemas.openxmlformats.org/officeDocument/2006/relationships/hyperlink" Target="http://www.microsoft.com/visualstudio/en-us/solutions/management" TargetMode="External"/><Relationship Id="rId7" Type="http://schemas.openxmlformats.org/officeDocument/2006/relationships/hyperlink" Target="http://go.microsoft.com/?linkid=976380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go.microsoft.com/?linkid=9763800" TargetMode="External"/><Relationship Id="rId5" Type="http://schemas.openxmlformats.org/officeDocument/2006/relationships/hyperlink" Target="http://go.microsoft.com/?linkid=9763803" TargetMode="External"/><Relationship Id="rId4" Type="http://schemas.openxmlformats.org/officeDocument/2006/relationships/hyperlink" Target="http://go.microsoft.com/?linkid=9763802" TargetMode="External"/><Relationship Id="rId9" Type="http://schemas.openxmlformats.org/officeDocument/2006/relationships/hyperlink" Target="http://social.msdn.microsoft.com/Forums/en-US/tfsprojectsrv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hyperlink" Target="http://channel9.msdn.com/Blogs/briankel/Team-Foundation-Server-and-Project-Server-Integration-Agile-teams-are-no-longer-black-holes" TargetMode="External"/><Relationship Id="rId7" Type="http://schemas.openxmlformats.org/officeDocument/2006/relationships/hyperlink" Target="http://social.msdn.microsoft.com/Forums/en-US/tfsprojectsrvint" TargetMode="External"/><Relationship Id="rId2" Type="http://schemas.openxmlformats.org/officeDocument/2006/relationships/hyperlink" Target="http://channel9.msdn.com/Blogs/briankel/Team-Foundation-Server-and-Project-Server-Integration-Real-time-project-status-for-the-PMO" TargetMode="External"/><Relationship Id="rId1" Type="http://schemas.openxmlformats.org/officeDocument/2006/relationships/slideLayout" Target="../slideLayouts/slideLayout4.xml"/><Relationship Id="rId6" Type="http://schemas.openxmlformats.org/officeDocument/2006/relationships/hyperlink" Target="http://go.microsoft.com/fwlink/?LinkID=196413" TargetMode="External"/><Relationship Id="rId5" Type="http://schemas.openxmlformats.org/officeDocument/2006/relationships/hyperlink" Target="http://channel9.msdn.com/Blogs/briankel/Team-Foundation-Server-and-Project-Server-Integration-Resource-visibility-for-the-PMO" TargetMode="External"/><Relationship Id="rId4" Type="http://schemas.openxmlformats.org/officeDocument/2006/relationships/hyperlink" Target="http://channel9.msdn.com/Blogs/briankel/Team-Foundation-Server-and-Project-Server-Integration-Set-the-dial-on-your-project-plan-detail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834496" y="1622369"/>
            <a:ext cx="10488259"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Microsoft Project Server and Team Foundation Server, Better Together</a:t>
            </a:r>
            <a:endParaRPr lang="en-US" dirty="0"/>
          </a:p>
        </p:txBody>
      </p:sp>
      <p:sp>
        <p:nvSpPr>
          <p:cNvPr id="7" name="Subtitle 2"/>
          <p:cNvSpPr txBox="1">
            <a:spLocks/>
          </p:cNvSpPr>
          <p:nvPr/>
        </p:nvSpPr>
        <p:spPr>
          <a:xfrm>
            <a:off x="834496" y="3829050"/>
            <a:ext cx="6858000" cy="2438400"/>
          </a:xfrm>
          <a:prstGeom prst="rect">
            <a:avLst/>
          </a:prstGeom>
        </p:spPr>
        <p:txBody>
          <a:bodyPr>
            <a:normAutofit lnSpcReduction="10000"/>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2800" dirty="0" smtClean="0">
                <a:latin typeface="Segoe UI" pitchFamily="34" charset="0"/>
                <a:ea typeface="Segoe UI" pitchFamily="34" charset="0"/>
                <a:cs typeface="Segoe UI" pitchFamily="34" charset="0"/>
              </a:rPr>
              <a:t>Randy </a:t>
            </a:r>
            <a:r>
              <a:rPr lang="en-US" sz="2800" dirty="0" err="1" smtClean="0">
                <a:latin typeface="Segoe UI" pitchFamily="34" charset="0"/>
                <a:ea typeface="Segoe UI" pitchFamily="34" charset="0"/>
                <a:cs typeface="Segoe UI" pitchFamily="34" charset="0"/>
              </a:rPr>
              <a:t>Pagels</a:t>
            </a:r>
            <a:endParaRPr lang="en-US" sz="2800" dirty="0" smtClean="0">
              <a:latin typeface="Segoe UI" pitchFamily="34" charset="0"/>
              <a:ea typeface="Segoe UI" pitchFamily="34" charset="0"/>
              <a:cs typeface="Segoe UI" pitchFamily="34" charset="0"/>
            </a:endParaRPr>
          </a:p>
          <a:p>
            <a:pPr marL="0" indent="0">
              <a:lnSpc>
                <a:spcPct val="100000"/>
              </a:lnSpc>
              <a:buNone/>
            </a:pPr>
            <a:r>
              <a:rPr lang="en-US" sz="2800" dirty="0" smtClean="0">
                <a:latin typeface="Segoe UI" pitchFamily="34" charset="0"/>
                <a:ea typeface="Segoe UI" pitchFamily="34" charset="0"/>
                <a:cs typeface="Segoe UI" pitchFamily="34" charset="0"/>
              </a:rPr>
              <a:t>Sr. Developer Technology Specialist</a:t>
            </a:r>
          </a:p>
          <a:p>
            <a:pPr marL="0" indent="0">
              <a:lnSpc>
                <a:spcPct val="100000"/>
              </a:lnSpc>
              <a:buNone/>
            </a:pPr>
            <a:r>
              <a:rPr lang="en-US" sz="2800" dirty="0" smtClean="0">
                <a:latin typeface="Segoe UI" pitchFamily="34" charset="0"/>
                <a:ea typeface="Segoe UI" pitchFamily="34" charset="0"/>
                <a:cs typeface="Segoe UI" pitchFamily="34" charset="0"/>
              </a:rPr>
              <a:t>Microsoft Corporation</a:t>
            </a:r>
          </a:p>
          <a:p>
            <a:pPr marL="0" indent="0">
              <a:lnSpc>
                <a:spcPct val="100000"/>
              </a:lnSpc>
              <a:buNone/>
            </a:pPr>
            <a:endParaRPr lang="en-US" sz="2800" dirty="0" smtClean="0">
              <a:latin typeface="Segoe UI" pitchFamily="34" charset="0"/>
              <a:ea typeface="Segoe UI" pitchFamily="34" charset="0"/>
              <a:cs typeface="Segoe UI" pitchFamily="34" charset="0"/>
            </a:endParaRPr>
          </a:p>
          <a:p>
            <a:pPr marL="0" indent="0">
              <a:lnSpc>
                <a:spcPct val="100000"/>
              </a:lnSpc>
              <a:buNone/>
            </a:pPr>
            <a:r>
              <a:rPr lang="en-US" sz="2800" dirty="0" smtClean="0">
                <a:latin typeface="Segoe UI" pitchFamily="34" charset="0"/>
                <a:ea typeface="Segoe UI" pitchFamily="34" charset="0"/>
                <a:cs typeface="Segoe UI" pitchFamily="34" charset="0"/>
              </a:rPr>
              <a:t>www.teamsystemcafe.net</a:t>
            </a:r>
            <a:endParaRPr lang="en-US"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245329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289675"/>
            <a:ext cx="3859213" cy="365125"/>
          </a:xfrm>
          <a:prstGeom prst="rect">
            <a:avLst/>
          </a:prstGeom>
        </p:spPr>
        <p:txBody>
          <a:bodyPr/>
          <a:lstStyle/>
          <a:p>
            <a:r>
              <a:rPr lang="en-US" smtClean="0"/>
              <a:t>Microsoft Confidential</a:t>
            </a:r>
            <a:endParaRPr lang="en-US" dirty="0" smtClean="0"/>
          </a:p>
        </p:txBody>
      </p:sp>
      <p:sp>
        <p:nvSpPr>
          <p:cNvPr id="5" name="Slide Number Placeholder 4"/>
          <p:cNvSpPr>
            <a:spLocks noGrp="1"/>
          </p:cNvSpPr>
          <p:nvPr>
            <p:ph type="sldNum" sz="quarter" idx="4294967295"/>
          </p:nvPr>
        </p:nvSpPr>
        <p:spPr>
          <a:xfrm>
            <a:off x="0" y="6289675"/>
            <a:ext cx="465138" cy="365125"/>
          </a:xfrm>
          <a:prstGeom prst="rect">
            <a:avLst/>
          </a:prstGeom>
        </p:spPr>
        <p:txBody>
          <a:bodyPr/>
          <a:lstStyle/>
          <a:p>
            <a:fld id="{1AD4D6FE-0D95-422C-A401-E733BBF8EB07}" type="slidenum">
              <a:rPr lang="en-US" smtClean="0"/>
              <a:pPr/>
              <a:t>10</a:t>
            </a:fld>
            <a:endParaRPr lang="en-US" dirty="0"/>
          </a:p>
        </p:txBody>
      </p:sp>
      <p:pic>
        <p:nvPicPr>
          <p:cNvPr id="13314" name="Picture 2"/>
          <p:cNvPicPr>
            <a:picLocks noChangeAspect="1" noChangeArrowheads="1"/>
          </p:cNvPicPr>
          <p:nvPr/>
        </p:nvPicPr>
        <p:blipFill>
          <a:blip r:embed="rId3"/>
          <a:srcRect/>
          <a:stretch>
            <a:fillRect/>
          </a:stretch>
        </p:blipFill>
        <p:spPr bwMode="auto">
          <a:xfrm>
            <a:off x="0" y="0"/>
            <a:ext cx="12176636" cy="6851142"/>
          </a:xfrm>
          <a:prstGeom prst="rect">
            <a:avLst/>
          </a:prstGeom>
          <a:noFill/>
          <a:ln w="9525">
            <a:noFill/>
            <a:miter lim="800000"/>
            <a:headEnd/>
            <a:tailEnd/>
          </a:ln>
        </p:spPr>
      </p:pic>
      <p:sp>
        <p:nvSpPr>
          <p:cNvPr id="6" name="Rectangle 5"/>
          <p:cNvSpPr/>
          <p:nvPr/>
        </p:nvSpPr>
        <p:spPr bwMode="auto">
          <a:xfrm>
            <a:off x="0" y="1466196"/>
            <a:ext cx="12188825" cy="2286943"/>
          </a:xfrm>
          <a:prstGeom prst="rect">
            <a:avLst/>
          </a:prstGeom>
          <a:noFill/>
          <a:ln w="25400">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950274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289675"/>
            <a:ext cx="3859213" cy="365125"/>
          </a:xfrm>
          <a:prstGeom prst="rect">
            <a:avLst/>
          </a:prstGeom>
        </p:spPr>
        <p:txBody>
          <a:bodyPr/>
          <a:lstStyle/>
          <a:p>
            <a:r>
              <a:rPr lang="en-US" smtClean="0"/>
              <a:t>Microsoft Confidential</a:t>
            </a:r>
            <a:endParaRPr lang="en-US" dirty="0" smtClean="0"/>
          </a:p>
        </p:txBody>
      </p:sp>
      <p:sp>
        <p:nvSpPr>
          <p:cNvPr id="5" name="Slide Number Placeholder 4"/>
          <p:cNvSpPr>
            <a:spLocks noGrp="1"/>
          </p:cNvSpPr>
          <p:nvPr>
            <p:ph type="sldNum" sz="quarter" idx="4294967295"/>
          </p:nvPr>
        </p:nvSpPr>
        <p:spPr>
          <a:xfrm>
            <a:off x="0" y="6289675"/>
            <a:ext cx="465138" cy="365125"/>
          </a:xfrm>
          <a:prstGeom prst="rect">
            <a:avLst/>
          </a:prstGeom>
        </p:spPr>
        <p:txBody>
          <a:bodyPr/>
          <a:lstStyle/>
          <a:p>
            <a:fld id="{1AD4D6FE-0D95-422C-A401-E733BBF8EB07}" type="slidenum">
              <a:rPr lang="en-US" smtClean="0"/>
              <a:pPr/>
              <a:t>11</a:t>
            </a:fld>
            <a:endParaRPr lang="en-US" dirty="0"/>
          </a:p>
        </p:txBody>
      </p:sp>
      <p:pic>
        <p:nvPicPr>
          <p:cNvPr id="14338" name="Picture 2"/>
          <p:cNvPicPr>
            <a:picLocks noChangeAspect="1" noChangeArrowheads="1"/>
          </p:cNvPicPr>
          <p:nvPr/>
        </p:nvPicPr>
        <p:blipFill>
          <a:blip r:embed="rId3"/>
          <a:srcRect/>
          <a:stretch>
            <a:fillRect/>
          </a:stretch>
        </p:blipFill>
        <p:spPr bwMode="auto">
          <a:xfrm>
            <a:off x="0" y="0"/>
            <a:ext cx="12176636" cy="6851142"/>
          </a:xfrm>
          <a:prstGeom prst="rect">
            <a:avLst/>
          </a:prstGeom>
          <a:noFill/>
          <a:ln w="9525">
            <a:noFill/>
            <a:miter lim="800000"/>
            <a:headEnd/>
            <a:tailEnd/>
          </a:ln>
        </p:spPr>
      </p:pic>
    </p:spTree>
    <p:extLst>
      <p:ext uri="{BB962C8B-B14F-4D97-AF65-F5344CB8AC3E}">
        <p14:creationId xmlns:p14="http://schemas.microsoft.com/office/powerpoint/2010/main" val="34549327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289675"/>
            <a:ext cx="3859213" cy="365125"/>
          </a:xfrm>
          <a:prstGeom prst="rect">
            <a:avLst/>
          </a:prstGeom>
        </p:spPr>
        <p:txBody>
          <a:bodyPr/>
          <a:lstStyle/>
          <a:p>
            <a:r>
              <a:rPr lang="en-US" smtClean="0"/>
              <a:t>Microsoft Confidential</a:t>
            </a:r>
            <a:endParaRPr lang="en-US" dirty="0" smtClean="0"/>
          </a:p>
        </p:txBody>
      </p:sp>
      <p:sp>
        <p:nvSpPr>
          <p:cNvPr id="3" name="Slide Number Placeholder 2"/>
          <p:cNvSpPr>
            <a:spLocks noGrp="1"/>
          </p:cNvSpPr>
          <p:nvPr>
            <p:ph type="sldNum" sz="quarter" idx="4294967295"/>
          </p:nvPr>
        </p:nvSpPr>
        <p:spPr>
          <a:xfrm>
            <a:off x="0" y="6289675"/>
            <a:ext cx="465138" cy="365125"/>
          </a:xfrm>
          <a:prstGeom prst="rect">
            <a:avLst/>
          </a:prstGeom>
        </p:spPr>
        <p:txBody>
          <a:bodyPr/>
          <a:lstStyle/>
          <a:p>
            <a:fld id="{1AD4D6FE-0D95-422C-A401-E733BBF8EB07}" type="slidenum">
              <a:rPr lang="en-US" smtClean="0"/>
              <a:pPr/>
              <a:t>12</a:t>
            </a:fld>
            <a:endParaRPr lang="en-US" dirty="0"/>
          </a:p>
        </p:txBody>
      </p:sp>
      <p:pic>
        <p:nvPicPr>
          <p:cNvPr id="103426" name="Picture 2"/>
          <p:cNvPicPr>
            <a:picLocks noChangeAspect="1" noChangeArrowheads="1"/>
          </p:cNvPicPr>
          <p:nvPr/>
        </p:nvPicPr>
        <p:blipFill>
          <a:blip r:embed="rId3"/>
          <a:srcRect/>
          <a:stretch>
            <a:fillRect/>
          </a:stretch>
        </p:blipFill>
        <p:spPr bwMode="auto">
          <a:xfrm>
            <a:off x="0" y="0"/>
            <a:ext cx="12176636" cy="6851142"/>
          </a:xfrm>
          <a:prstGeom prst="rect">
            <a:avLst/>
          </a:prstGeom>
          <a:noFill/>
          <a:ln w="9525">
            <a:noFill/>
            <a:miter lim="800000"/>
            <a:headEnd/>
            <a:tailEnd/>
          </a:ln>
        </p:spPr>
      </p:pic>
      <p:sp>
        <p:nvSpPr>
          <p:cNvPr id="5" name="Rectangle 4"/>
          <p:cNvSpPr/>
          <p:nvPr/>
        </p:nvSpPr>
        <p:spPr bwMode="auto">
          <a:xfrm>
            <a:off x="8022794" y="3002510"/>
            <a:ext cx="3674840" cy="532263"/>
          </a:xfrm>
          <a:prstGeom prst="rect">
            <a:avLst/>
          </a:prstGeom>
          <a:noFill/>
          <a:ln w="25400">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434119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breakdown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46" y="1232176"/>
            <a:ext cx="11494675" cy="545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0888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289675"/>
            <a:ext cx="3859213" cy="365125"/>
          </a:xfrm>
          <a:prstGeom prst="rect">
            <a:avLst/>
          </a:prstGeom>
        </p:spPr>
        <p:txBody>
          <a:bodyPr/>
          <a:lstStyle/>
          <a:p>
            <a:r>
              <a:rPr lang="en-US" smtClean="0"/>
              <a:t>Microsoft Confidential</a:t>
            </a:r>
            <a:endParaRPr lang="en-US" dirty="0" smtClean="0"/>
          </a:p>
        </p:txBody>
      </p:sp>
      <p:sp>
        <p:nvSpPr>
          <p:cNvPr id="5" name="Slide Number Placeholder 4"/>
          <p:cNvSpPr>
            <a:spLocks noGrp="1"/>
          </p:cNvSpPr>
          <p:nvPr>
            <p:ph type="sldNum" sz="quarter" idx="4294967295"/>
          </p:nvPr>
        </p:nvSpPr>
        <p:spPr>
          <a:xfrm>
            <a:off x="0" y="6289675"/>
            <a:ext cx="465138" cy="365125"/>
          </a:xfrm>
          <a:prstGeom prst="rect">
            <a:avLst/>
          </a:prstGeom>
        </p:spPr>
        <p:txBody>
          <a:bodyPr/>
          <a:lstStyle/>
          <a:p>
            <a:fld id="{1AD4D6FE-0D95-422C-A401-E733BBF8EB07}" type="slidenum">
              <a:rPr lang="en-US" smtClean="0"/>
              <a:pPr/>
              <a:t>14</a:t>
            </a:fld>
            <a:endParaRPr lang="en-US" dirty="0"/>
          </a:p>
        </p:txBody>
      </p:sp>
      <p:pic>
        <p:nvPicPr>
          <p:cNvPr id="6" name="Picture 2"/>
          <p:cNvPicPr>
            <a:picLocks noChangeAspect="1" noChangeArrowheads="1"/>
          </p:cNvPicPr>
          <p:nvPr/>
        </p:nvPicPr>
        <p:blipFill>
          <a:blip r:embed="rId3"/>
          <a:srcRect/>
          <a:stretch>
            <a:fillRect/>
          </a:stretch>
        </p:blipFill>
        <p:spPr bwMode="auto">
          <a:xfrm>
            <a:off x="0" y="-152400"/>
            <a:ext cx="12188825" cy="73470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15535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9" y="2529444"/>
            <a:ext cx="11828581" cy="407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Microsoft Project Professional</a:t>
            </a:r>
            <a:endParaRPr lang="en-US" dirty="0"/>
          </a:p>
        </p:txBody>
      </p:sp>
    </p:spTree>
    <p:extLst>
      <p:ext uri="{BB962C8B-B14F-4D97-AF65-F5344CB8AC3E}">
        <p14:creationId xmlns:p14="http://schemas.microsoft.com/office/powerpoint/2010/main" val="2224882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pagels\Desktop\P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85738"/>
            <a:ext cx="10906125" cy="64865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5946146" y="3261015"/>
            <a:ext cx="2514600" cy="533400"/>
          </a:xfrm>
          <a:prstGeom prst="ellipse">
            <a:avLst/>
          </a:prstGeom>
          <a:noFill/>
          <a:ln w="38100">
            <a:solidFill>
              <a:srgbClr val="FF0000"/>
            </a:solidFill>
            <a:headEnd type="none" w="med" len="med"/>
            <a:tailEnd type="none" w="med" len="med"/>
          </a:ln>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 name="Oval 3"/>
          <p:cNvSpPr/>
          <p:nvPr/>
        </p:nvSpPr>
        <p:spPr bwMode="auto">
          <a:xfrm>
            <a:off x="1859055" y="3794415"/>
            <a:ext cx="2514600" cy="533400"/>
          </a:xfrm>
          <a:prstGeom prst="ellipse">
            <a:avLst/>
          </a:prstGeom>
          <a:noFill/>
          <a:ln w="38100">
            <a:solidFill>
              <a:srgbClr val="FF0000"/>
            </a:solidFill>
            <a:headEnd type="none" w="med" len="med"/>
            <a:tailEnd type="none" w="med" len="med"/>
          </a:ln>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extLst>
      <p:ext uri="{BB962C8B-B14F-4D97-AF65-F5344CB8AC3E}">
        <p14:creationId xmlns:p14="http://schemas.microsoft.com/office/powerpoint/2010/main" val="9937484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pagels\Desktop\P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42875"/>
            <a:ext cx="10906125" cy="65722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6094411" y="4519803"/>
            <a:ext cx="4902139" cy="1109104"/>
          </a:xfrm>
          <a:prstGeom prst="ellipse">
            <a:avLst/>
          </a:prstGeom>
          <a:noFill/>
          <a:ln w="38100">
            <a:solidFill>
              <a:srgbClr val="FF0000"/>
            </a:solidFill>
            <a:headEnd type="none" w="med" len="med"/>
            <a:tailEnd type="none" w="med" len="med"/>
          </a:ln>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extLst>
      <p:ext uri="{BB962C8B-B14F-4D97-AF65-F5344CB8AC3E}">
        <p14:creationId xmlns:p14="http://schemas.microsoft.com/office/powerpoint/2010/main" val="514160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pagels\Desktop\P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187532"/>
            <a:ext cx="9441728" cy="55380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Project Web Portal</a:t>
            </a:r>
            <a:endParaRPr lang="en-US" dirty="0"/>
          </a:p>
        </p:txBody>
      </p:sp>
    </p:spTree>
    <p:extLst>
      <p:ext uri="{BB962C8B-B14F-4D97-AF65-F5344CB8AC3E}">
        <p14:creationId xmlns:p14="http://schemas.microsoft.com/office/powerpoint/2010/main" val="15389271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6657186" y="2535619"/>
            <a:ext cx="4300117" cy="229530"/>
          </a:xfrm>
          <a:prstGeom prst="roundRect">
            <a:avLst/>
          </a:prstGeom>
          <a:solidFill>
            <a:schemeClr val="accent5"/>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nvGrpSpPr>
          <p:cNvPr id="26" name="Group 25"/>
          <p:cNvGrpSpPr>
            <a:grpSpLocks noChangeAspect="1"/>
          </p:cNvGrpSpPr>
          <p:nvPr/>
        </p:nvGrpSpPr>
        <p:grpSpPr>
          <a:xfrm>
            <a:off x="2520954" y="2723589"/>
            <a:ext cx="1300232" cy="1071240"/>
            <a:chOff x="2283104" y="2695051"/>
            <a:chExt cx="1598711" cy="1755746"/>
          </a:xfrm>
        </p:grpSpPr>
        <p:pic>
          <p:nvPicPr>
            <p:cNvPr id="30" name="Picture 10" descr="C:\Users\abjork\AppData\Local\Microsoft\Windows\Temporary Internet Files\Content.IE5\HWXVDF47\MC90043393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718" y="2695051"/>
              <a:ext cx="1005840" cy="100584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2283104" y="2999730"/>
              <a:ext cx="1598711" cy="1451067"/>
              <a:chOff x="2283104" y="2999730"/>
              <a:chExt cx="1598711" cy="1451067"/>
            </a:xfrm>
          </p:grpSpPr>
          <p:grpSp>
            <p:nvGrpSpPr>
              <p:cNvPr id="32" name="Group 31"/>
              <p:cNvGrpSpPr/>
              <p:nvPr/>
            </p:nvGrpSpPr>
            <p:grpSpPr>
              <a:xfrm>
                <a:off x="2283104" y="2999730"/>
                <a:ext cx="1598711" cy="969678"/>
                <a:chOff x="296218" y="4412040"/>
                <a:chExt cx="1598711" cy="969678"/>
              </a:xfrm>
            </p:grpSpPr>
            <p:pic>
              <p:nvPicPr>
                <p:cNvPr id="34" name="Picture 11" descr="C:\Users\abjork\AppData\Local\Microsoft\Windows\Temporary Internet Files\Content.IE5\DP5WQDLT\MC90043488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529" y="44120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5" descr="C:\Users\abjork\AppData\Local\Microsoft\Windows\Temporary Internet Files\Content.IE5\DP5WQDLT\MC90043393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18" y="4467318"/>
                  <a:ext cx="914400" cy="914400"/>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9" descr="C:\Users\abjork\AppData\Local\Microsoft\Windows\Temporary Internet Files\Content.IE5\DP5WQDLT\MC90043489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0482" y="3444957"/>
                <a:ext cx="899076" cy="100584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oup 26"/>
          <p:cNvGrpSpPr/>
          <p:nvPr/>
        </p:nvGrpSpPr>
        <p:grpSpPr>
          <a:xfrm>
            <a:off x="2056235" y="2473409"/>
            <a:ext cx="2242493" cy="1999970"/>
            <a:chOff x="4451473" y="1534003"/>
            <a:chExt cx="1682308" cy="1999970"/>
          </a:xfrm>
        </p:grpSpPr>
        <p:sp>
          <p:nvSpPr>
            <p:cNvPr id="28" name="Circular Arrow 27"/>
            <p:cNvSpPr/>
            <p:nvPr/>
          </p:nvSpPr>
          <p:spPr bwMode="auto">
            <a:xfrm rot="4261106">
              <a:off x="4525783" y="1534003"/>
              <a:ext cx="548640" cy="548640"/>
            </a:xfrm>
            <a:prstGeom prst="circularArrow">
              <a:avLst>
                <a:gd name="adj1" fmla="val 12500"/>
                <a:gd name="adj2" fmla="val 1142319"/>
                <a:gd name="adj3" fmla="val 20457681"/>
                <a:gd name="adj4" fmla="val 2587183"/>
                <a:gd name="adj5" fmla="val 12500"/>
              </a:avLst>
            </a:prstGeom>
            <a:solidFill>
              <a:schemeClr val="accent1"/>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29" name="TextBox 28"/>
            <p:cNvSpPr txBox="1"/>
            <p:nvPr/>
          </p:nvSpPr>
          <p:spPr>
            <a:xfrm>
              <a:off x="4451473" y="2918420"/>
              <a:ext cx="1682308"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latin typeface="Segoe Light" pitchFamily="34" charset="0"/>
                </a:rPr>
                <a:t>Agile Team</a:t>
              </a:r>
            </a:p>
            <a:p>
              <a:pPr algn="ctr"/>
              <a:r>
                <a:rPr lang="en-US" sz="2000" dirty="0" smtClean="0">
                  <a:gradFill>
                    <a:gsLst>
                      <a:gs pos="0">
                        <a:schemeClr val="tx1"/>
                      </a:gs>
                      <a:gs pos="86000">
                        <a:schemeClr val="tx1"/>
                      </a:gs>
                    </a:gsLst>
                    <a:lin ang="5400000" scaled="0"/>
                  </a:gradFill>
                  <a:latin typeface="Segoe Light" pitchFamily="34" charset="0"/>
                </a:rPr>
                <a:t>Daily Scrum</a:t>
              </a:r>
            </a:p>
          </p:txBody>
        </p:sp>
      </p:grpSp>
      <p:grpSp>
        <p:nvGrpSpPr>
          <p:cNvPr id="36" name="Group 35"/>
          <p:cNvGrpSpPr>
            <a:grpSpLocks noChangeAspect="1"/>
          </p:cNvGrpSpPr>
          <p:nvPr/>
        </p:nvGrpSpPr>
        <p:grpSpPr>
          <a:xfrm>
            <a:off x="8904694" y="3049800"/>
            <a:ext cx="1057551" cy="708264"/>
            <a:chOff x="7844278" y="2695051"/>
            <a:chExt cx="1180531" cy="1053894"/>
          </a:xfrm>
        </p:grpSpPr>
        <p:pic>
          <p:nvPicPr>
            <p:cNvPr id="37" name="Picture 5" descr="C:\Users\abjork\AppData\Local\Microsoft\Windows\Temporary Internet Files\Content.IE5\HWXVDF47\MC90043262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0409" y="26950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abjork\AppData\Local\Microsoft\Windows\Temporary Internet Files\Content.IE5\YWNO7JC4\MC90043262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4278" y="2834545"/>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655429" y="2490356"/>
            <a:ext cx="1333407" cy="1230289"/>
            <a:chOff x="384390" y="2875938"/>
            <a:chExt cx="1280160" cy="1565404"/>
          </a:xfrm>
        </p:grpSpPr>
        <p:sp>
          <p:nvSpPr>
            <p:cNvPr id="41" name="Rounded Rectangle 40"/>
            <p:cNvSpPr/>
            <p:nvPr/>
          </p:nvSpPr>
          <p:spPr bwMode="auto">
            <a:xfrm>
              <a:off x="384390" y="2875938"/>
              <a:ext cx="1280160" cy="270224"/>
            </a:xfrm>
            <a:prstGeom prst="roundRect">
              <a:avLst/>
            </a:prstGeom>
            <a:solidFill>
              <a:schemeClr val="accent3"/>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2" name="Rounded Rectangle 41"/>
            <p:cNvSpPr/>
            <p:nvPr/>
          </p:nvSpPr>
          <p:spPr bwMode="auto">
            <a:xfrm>
              <a:off x="384390" y="3523528"/>
              <a:ext cx="1280160" cy="270224"/>
            </a:xfrm>
            <a:prstGeom prst="roundRect">
              <a:avLst/>
            </a:prstGeom>
            <a:solidFill>
              <a:schemeClr val="accent3"/>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3" name="Rounded Rectangle 42"/>
            <p:cNvSpPr/>
            <p:nvPr/>
          </p:nvSpPr>
          <p:spPr bwMode="auto">
            <a:xfrm>
              <a:off x="384390" y="3847323"/>
              <a:ext cx="1280160" cy="270224"/>
            </a:xfrm>
            <a:prstGeom prst="roundRect">
              <a:avLst/>
            </a:prstGeom>
            <a:solidFill>
              <a:schemeClr val="accent3"/>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4" name="Rounded Rectangle 43"/>
            <p:cNvSpPr/>
            <p:nvPr/>
          </p:nvSpPr>
          <p:spPr bwMode="auto">
            <a:xfrm>
              <a:off x="384390" y="4171118"/>
              <a:ext cx="1280160" cy="270224"/>
            </a:xfrm>
            <a:prstGeom prst="roundRect">
              <a:avLst/>
            </a:prstGeom>
            <a:solidFill>
              <a:schemeClr val="accent3"/>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50" name="Rounded Rectangle 49"/>
            <p:cNvSpPr/>
            <p:nvPr/>
          </p:nvSpPr>
          <p:spPr bwMode="auto">
            <a:xfrm>
              <a:off x="384390" y="3199733"/>
              <a:ext cx="1280160" cy="270224"/>
            </a:xfrm>
            <a:prstGeom prst="roundRect">
              <a:avLst/>
            </a:prstGeom>
            <a:solidFill>
              <a:schemeClr val="accent3"/>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sp>
        <p:nvSpPr>
          <p:cNvPr id="59" name="Rectangle 58"/>
          <p:cNvSpPr/>
          <p:nvPr/>
        </p:nvSpPr>
        <p:spPr>
          <a:xfrm>
            <a:off x="7871412" y="3794829"/>
            <a:ext cx="3283463" cy="400110"/>
          </a:xfrm>
          <a:prstGeom prst="rect">
            <a:avLst/>
          </a:prstGeom>
        </p:spPr>
        <p:txBody>
          <a:bodyPr wrap="none">
            <a:spAutoFit/>
          </a:bodyPr>
          <a:lstStyle/>
          <a:p>
            <a:pPr algn="ctr"/>
            <a:r>
              <a:rPr lang="en-US" sz="2000" dirty="0">
                <a:gradFill>
                  <a:gsLst>
                    <a:gs pos="0">
                      <a:schemeClr val="tx1"/>
                    </a:gs>
                    <a:gs pos="86000">
                      <a:schemeClr val="tx1"/>
                    </a:gs>
                  </a:gsLst>
                  <a:lin ang="5400000" scaled="0"/>
                </a:gradFill>
                <a:latin typeface="Segoe Light" pitchFamily="34" charset="0"/>
              </a:rPr>
              <a:t>Project Management Office</a:t>
            </a:r>
          </a:p>
        </p:txBody>
      </p:sp>
      <p:sp>
        <p:nvSpPr>
          <p:cNvPr id="71" name="Right Arrow 70"/>
          <p:cNvSpPr/>
          <p:nvPr/>
        </p:nvSpPr>
        <p:spPr bwMode="auto">
          <a:xfrm>
            <a:off x="5443846" y="2331198"/>
            <a:ext cx="1091916" cy="224639"/>
          </a:xfrm>
          <a:prstGeom prst="rightArrow">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cxnSp>
        <p:nvCxnSpPr>
          <p:cNvPr id="73" name="Straight Connector 72"/>
          <p:cNvCxnSpPr/>
          <p:nvPr/>
        </p:nvCxnSpPr>
        <p:spPr>
          <a:xfrm flipV="1">
            <a:off x="6657188" y="2381905"/>
            <a:ext cx="4887701"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2101" y="2387603"/>
            <a:ext cx="442520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7052441" y="2900786"/>
            <a:ext cx="1397128" cy="819814"/>
            <a:chOff x="8618146" y="1563536"/>
            <a:chExt cx="1280160" cy="917814"/>
          </a:xfrm>
        </p:grpSpPr>
        <p:grpSp>
          <p:nvGrpSpPr>
            <p:cNvPr id="117" name="Group 116"/>
            <p:cNvGrpSpPr/>
            <p:nvPr/>
          </p:nvGrpSpPr>
          <p:grpSpPr>
            <a:xfrm>
              <a:off x="8618146" y="1563536"/>
              <a:ext cx="1280160" cy="917814"/>
              <a:chOff x="7400922" y="2247922"/>
              <a:chExt cx="1280160" cy="917814"/>
            </a:xfrm>
            <a:solidFill>
              <a:schemeClr val="accent5">
                <a:lumMod val="60000"/>
                <a:lumOff val="40000"/>
              </a:schemeClr>
            </a:solidFill>
          </p:grpSpPr>
          <p:sp>
            <p:nvSpPr>
              <p:cNvPr id="118" name="Rounded Rectangle 117"/>
              <p:cNvSpPr/>
              <p:nvPr/>
            </p:nvSpPr>
            <p:spPr bwMode="auto">
              <a:xfrm>
                <a:off x="7400922" y="2247922"/>
                <a:ext cx="1280160" cy="270224"/>
              </a:xfrm>
              <a:prstGeom prst="round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sp>
            <p:nvSpPr>
              <p:cNvPr id="119" name="Rounded Rectangle 118"/>
              <p:cNvSpPr/>
              <p:nvPr/>
            </p:nvSpPr>
            <p:spPr bwMode="auto">
              <a:xfrm>
                <a:off x="7400922" y="2895512"/>
                <a:ext cx="1280160" cy="270224"/>
              </a:xfrm>
              <a:prstGeom prst="round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sp>
            <p:nvSpPr>
              <p:cNvPr id="120" name="Rounded Rectangle 119"/>
              <p:cNvSpPr/>
              <p:nvPr/>
            </p:nvSpPr>
            <p:spPr bwMode="auto">
              <a:xfrm>
                <a:off x="7400922" y="2571717"/>
                <a:ext cx="1280160" cy="270224"/>
              </a:xfrm>
              <a:prstGeom prst="round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grpSp>
        <p:grpSp>
          <p:nvGrpSpPr>
            <p:cNvPr id="121" name="Group 120"/>
            <p:cNvGrpSpPr/>
            <p:nvPr/>
          </p:nvGrpSpPr>
          <p:grpSpPr>
            <a:xfrm>
              <a:off x="8618146" y="1563536"/>
              <a:ext cx="326862" cy="268419"/>
              <a:chOff x="2581022" y="1904106"/>
              <a:chExt cx="764634" cy="270225"/>
            </a:xfrm>
            <a:solidFill>
              <a:schemeClr val="tx2"/>
            </a:solidFill>
          </p:grpSpPr>
          <p:sp>
            <p:nvSpPr>
              <p:cNvPr id="122" name="Rounded Rectangle 121"/>
              <p:cNvSpPr/>
              <p:nvPr/>
            </p:nvSpPr>
            <p:spPr bwMode="auto">
              <a:xfrm>
                <a:off x="2581022" y="1904106"/>
                <a:ext cx="653725" cy="270225"/>
              </a:xfrm>
              <a:prstGeom prst="roundRect">
                <a:avLst/>
              </a:prstGeom>
              <a:gr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23" name="Rectangle 122"/>
              <p:cNvSpPr/>
              <p:nvPr/>
            </p:nvSpPr>
            <p:spPr bwMode="auto">
              <a:xfrm>
                <a:off x="3123840" y="1904555"/>
                <a:ext cx="221816" cy="269774"/>
              </a:xfrm>
              <a:prstGeom prst="rect">
                <a:avLst/>
              </a:prstGeom>
              <a:gr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grpSp>
      <p:grpSp>
        <p:nvGrpSpPr>
          <p:cNvPr id="152" name="Group 151"/>
          <p:cNvGrpSpPr/>
          <p:nvPr/>
        </p:nvGrpSpPr>
        <p:grpSpPr>
          <a:xfrm>
            <a:off x="3837959" y="2490353"/>
            <a:ext cx="1785666" cy="1054142"/>
            <a:chOff x="3308877" y="1893233"/>
            <a:chExt cx="1652734" cy="1402569"/>
          </a:xfrm>
        </p:grpSpPr>
        <p:grpSp>
          <p:nvGrpSpPr>
            <p:cNvPr id="153" name="Group 152"/>
            <p:cNvGrpSpPr/>
            <p:nvPr/>
          </p:nvGrpSpPr>
          <p:grpSpPr>
            <a:xfrm>
              <a:off x="3308877" y="1893233"/>
              <a:ext cx="1652734" cy="1402569"/>
              <a:chOff x="3308877" y="3522085"/>
              <a:chExt cx="1652734" cy="1402569"/>
            </a:xfrm>
          </p:grpSpPr>
          <p:sp>
            <p:nvSpPr>
              <p:cNvPr id="161" name="Rounded Rectangle 160"/>
              <p:cNvSpPr/>
              <p:nvPr/>
            </p:nvSpPr>
            <p:spPr bwMode="auto">
              <a:xfrm>
                <a:off x="3308877" y="3522085"/>
                <a:ext cx="1280160" cy="270224"/>
              </a:xfrm>
              <a:prstGeom prst="roundRect">
                <a:avLst/>
              </a:prstGeom>
              <a:solidFill>
                <a:schemeClr val="accent3">
                  <a:lumMod val="7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nvGrpSpPr>
              <p:cNvPr id="162" name="Group 161"/>
              <p:cNvGrpSpPr/>
              <p:nvPr/>
            </p:nvGrpSpPr>
            <p:grpSpPr>
              <a:xfrm>
                <a:off x="3681451" y="3870286"/>
                <a:ext cx="1280160" cy="1054368"/>
                <a:chOff x="4110076" y="2252754"/>
                <a:chExt cx="1280160" cy="1054368"/>
              </a:xfrm>
            </p:grpSpPr>
            <p:sp>
              <p:nvSpPr>
                <p:cNvPr id="163" name="Rounded Rectangle 162"/>
                <p:cNvSpPr/>
                <p:nvPr/>
              </p:nvSpPr>
              <p:spPr bwMode="auto">
                <a:xfrm>
                  <a:off x="4110076" y="2252754"/>
                  <a:ext cx="1012654"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4" name="Rounded Rectangle 163"/>
                <p:cNvSpPr/>
                <p:nvPr/>
              </p:nvSpPr>
              <p:spPr bwMode="auto">
                <a:xfrm>
                  <a:off x="4110076" y="2436605"/>
                  <a:ext cx="1280160"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5" name="Rounded Rectangle 164"/>
                <p:cNvSpPr/>
                <p:nvPr/>
              </p:nvSpPr>
              <p:spPr bwMode="auto">
                <a:xfrm>
                  <a:off x="4110076" y="2620456"/>
                  <a:ext cx="837089"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6" name="Rounded Rectangle 165"/>
                <p:cNvSpPr/>
                <p:nvPr/>
              </p:nvSpPr>
              <p:spPr bwMode="auto">
                <a:xfrm>
                  <a:off x="4110076" y="2804307"/>
                  <a:ext cx="1093121"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7" name="Rounded Rectangle 166"/>
                <p:cNvSpPr/>
                <p:nvPr/>
              </p:nvSpPr>
              <p:spPr bwMode="auto">
                <a:xfrm>
                  <a:off x="4110076" y="2988158"/>
                  <a:ext cx="506327"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8" name="Rounded Rectangle 167"/>
                <p:cNvSpPr/>
                <p:nvPr/>
              </p:nvSpPr>
              <p:spPr bwMode="auto">
                <a:xfrm>
                  <a:off x="4110076" y="3172010"/>
                  <a:ext cx="837089"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grpSp>
        <p:sp>
          <p:nvSpPr>
            <p:cNvPr id="154" name="Rounded Rectangle 153"/>
            <p:cNvSpPr/>
            <p:nvPr/>
          </p:nvSpPr>
          <p:spPr bwMode="auto">
            <a:xfrm>
              <a:off x="3681451" y="2977416"/>
              <a:ext cx="506327"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nvGrpSpPr>
            <p:cNvPr id="155" name="Group 154"/>
            <p:cNvGrpSpPr/>
            <p:nvPr/>
          </p:nvGrpSpPr>
          <p:grpSpPr>
            <a:xfrm>
              <a:off x="3681591" y="2241434"/>
              <a:ext cx="678478" cy="135112"/>
              <a:chOff x="3681451" y="2608957"/>
              <a:chExt cx="529970" cy="135112"/>
            </a:xfrm>
          </p:grpSpPr>
          <p:sp>
            <p:nvSpPr>
              <p:cNvPr id="159" name="Rounded Rectangle 158"/>
              <p:cNvSpPr/>
              <p:nvPr/>
            </p:nvSpPr>
            <p:spPr bwMode="auto">
              <a:xfrm>
                <a:off x="3681451" y="2608957"/>
                <a:ext cx="506327" cy="135112"/>
              </a:xfrm>
              <a:prstGeom prst="roundRect">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60" name="Rectangle 159"/>
              <p:cNvSpPr/>
              <p:nvPr/>
            </p:nvSpPr>
            <p:spPr bwMode="auto">
              <a:xfrm>
                <a:off x="4151037" y="2609183"/>
                <a:ext cx="60384" cy="134886"/>
              </a:xfrm>
              <a:prstGeom prst="rect">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grpSp>
          <p:nvGrpSpPr>
            <p:cNvPr id="156" name="Group 155"/>
            <p:cNvGrpSpPr/>
            <p:nvPr/>
          </p:nvGrpSpPr>
          <p:grpSpPr>
            <a:xfrm>
              <a:off x="3681590" y="2425285"/>
              <a:ext cx="978515" cy="135112"/>
              <a:chOff x="3681451" y="2608957"/>
              <a:chExt cx="529970" cy="135112"/>
            </a:xfrm>
          </p:grpSpPr>
          <p:sp>
            <p:nvSpPr>
              <p:cNvPr id="157" name="Rounded Rectangle 156"/>
              <p:cNvSpPr/>
              <p:nvPr/>
            </p:nvSpPr>
            <p:spPr bwMode="auto">
              <a:xfrm>
                <a:off x="3681451" y="2608957"/>
                <a:ext cx="506327" cy="135112"/>
              </a:xfrm>
              <a:prstGeom prst="roundRect">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58" name="Rectangle 157"/>
              <p:cNvSpPr/>
              <p:nvPr/>
            </p:nvSpPr>
            <p:spPr bwMode="auto">
              <a:xfrm>
                <a:off x="4151037" y="2609183"/>
                <a:ext cx="60384" cy="134886"/>
              </a:xfrm>
              <a:prstGeom prst="rect">
                <a:avLst/>
              </a:prstGeom>
              <a:solidFill>
                <a:schemeClr val="tx2"/>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grpSp>
      <p:grpSp>
        <p:nvGrpSpPr>
          <p:cNvPr id="169" name="Group 168"/>
          <p:cNvGrpSpPr/>
          <p:nvPr/>
        </p:nvGrpSpPr>
        <p:grpSpPr>
          <a:xfrm>
            <a:off x="3926159" y="3639977"/>
            <a:ext cx="1639034" cy="986812"/>
            <a:chOff x="3308877" y="3522085"/>
            <a:chExt cx="1652734" cy="1402569"/>
          </a:xfrm>
        </p:grpSpPr>
        <p:sp>
          <p:nvSpPr>
            <p:cNvPr id="170" name="Rounded Rectangle 169"/>
            <p:cNvSpPr/>
            <p:nvPr/>
          </p:nvSpPr>
          <p:spPr bwMode="auto">
            <a:xfrm>
              <a:off x="3308877" y="3522085"/>
              <a:ext cx="1280160" cy="270224"/>
            </a:xfrm>
            <a:prstGeom prst="roundRect">
              <a:avLst/>
            </a:prstGeom>
            <a:solidFill>
              <a:schemeClr val="accent3">
                <a:lumMod val="7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nvGrpSpPr>
            <p:cNvPr id="171" name="Group 170"/>
            <p:cNvGrpSpPr/>
            <p:nvPr/>
          </p:nvGrpSpPr>
          <p:grpSpPr>
            <a:xfrm>
              <a:off x="3681451" y="3870286"/>
              <a:ext cx="1280160" cy="1054368"/>
              <a:chOff x="4110076" y="2252754"/>
              <a:chExt cx="1280160" cy="1054368"/>
            </a:xfrm>
          </p:grpSpPr>
          <p:sp>
            <p:nvSpPr>
              <p:cNvPr id="172" name="Rounded Rectangle 171"/>
              <p:cNvSpPr/>
              <p:nvPr/>
            </p:nvSpPr>
            <p:spPr bwMode="auto">
              <a:xfrm>
                <a:off x="4110076" y="2252754"/>
                <a:ext cx="1012654"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73" name="Rounded Rectangle 172"/>
              <p:cNvSpPr/>
              <p:nvPr/>
            </p:nvSpPr>
            <p:spPr bwMode="auto">
              <a:xfrm>
                <a:off x="4110076" y="2436605"/>
                <a:ext cx="1280160"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74" name="Rounded Rectangle 173"/>
              <p:cNvSpPr/>
              <p:nvPr/>
            </p:nvSpPr>
            <p:spPr bwMode="auto">
              <a:xfrm>
                <a:off x="4110076" y="2620456"/>
                <a:ext cx="837089"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75" name="Rounded Rectangle 174"/>
              <p:cNvSpPr/>
              <p:nvPr/>
            </p:nvSpPr>
            <p:spPr bwMode="auto">
              <a:xfrm>
                <a:off x="4110076" y="2804307"/>
                <a:ext cx="1093121"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76" name="Rounded Rectangle 175"/>
              <p:cNvSpPr/>
              <p:nvPr/>
            </p:nvSpPr>
            <p:spPr bwMode="auto">
              <a:xfrm>
                <a:off x="4110076" y="2988158"/>
                <a:ext cx="506327"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77" name="Rounded Rectangle 176"/>
              <p:cNvSpPr/>
              <p:nvPr/>
            </p:nvSpPr>
            <p:spPr bwMode="auto">
              <a:xfrm>
                <a:off x="4110076" y="3172010"/>
                <a:ext cx="837089" cy="135112"/>
              </a:xfrm>
              <a:prstGeom prst="roundRect">
                <a:avLst/>
              </a:prstGeom>
              <a:solidFill>
                <a:schemeClr val="bg2">
                  <a:lumMod val="40000"/>
                  <a:lumOff val="60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grpSp>
      <p:sp>
        <p:nvSpPr>
          <p:cNvPr id="2" name="Title 1"/>
          <p:cNvSpPr>
            <a:spLocks noGrp="1"/>
          </p:cNvSpPr>
          <p:nvPr>
            <p:ph type="title"/>
          </p:nvPr>
        </p:nvSpPr>
        <p:spPr>
          <a:xfrm>
            <a:off x="507868" y="230188"/>
            <a:ext cx="11173090" cy="553998"/>
          </a:xfrm>
        </p:spPr>
        <p:txBody>
          <a:bodyPr/>
          <a:lstStyle/>
          <a:p>
            <a:r>
              <a:rPr lang="en-US" sz="4000" dirty="0" smtClean="0"/>
              <a:t>Visibility into an Agile Team</a:t>
            </a:r>
            <a:endParaRPr lang="en-US" sz="4000" dirty="0"/>
          </a:p>
        </p:txBody>
      </p: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430" y="1546716"/>
            <a:ext cx="3051175" cy="784480"/>
          </a:xfrm>
          <a:prstGeom prst="rect">
            <a:avLst/>
          </a:prstGeom>
        </p:spPr>
      </p:pic>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3644" y="1429344"/>
            <a:ext cx="1685925" cy="901852"/>
          </a:xfrm>
          <a:prstGeom prst="rect">
            <a:avLst/>
          </a:prstGeom>
        </p:spPr>
      </p:pic>
    </p:spTree>
    <p:extLst>
      <p:ext uri="{BB962C8B-B14F-4D97-AF65-F5344CB8AC3E}">
        <p14:creationId xmlns:p14="http://schemas.microsoft.com/office/powerpoint/2010/main" val="3966763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fade">
                                      <p:cBhvr>
                                        <p:cTn id="21" dur="500"/>
                                        <p:tgtEl>
                                          <p:spTgt spid="152"/>
                                        </p:tgtEl>
                                      </p:cBhvr>
                                    </p:animEffect>
                                  </p:childTnLst>
                                </p:cTn>
                              </p:par>
                              <p:par>
                                <p:cTn id="22" presetID="10" presetClass="entr" presetSubtype="0" fill="hold" nodeType="with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500"/>
                                        <p:tgtEl>
                                          <p:spTgt spid="1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9" grpId="0"/>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What is the TFS and PS Integration Feature Pack?</a:t>
            </a:r>
            <a:endParaRPr lang="en-US" sz="4000" dirty="0"/>
          </a:p>
        </p:txBody>
      </p:sp>
      <p:sp>
        <p:nvSpPr>
          <p:cNvPr id="3" name="Text Placeholder 2"/>
          <p:cNvSpPr>
            <a:spLocks noGrp="1"/>
          </p:cNvSpPr>
          <p:nvPr>
            <p:ph type="body" sz="quarter" idx="10"/>
          </p:nvPr>
        </p:nvSpPr>
        <p:spPr>
          <a:xfrm>
            <a:off x="519112" y="1447799"/>
            <a:ext cx="11149013" cy="2973122"/>
          </a:xfrm>
        </p:spPr>
        <p:txBody>
          <a:bodyPr/>
          <a:lstStyle/>
          <a:p>
            <a:pPr>
              <a:spcAft>
                <a:spcPts val="1200"/>
              </a:spcAft>
            </a:pPr>
            <a:r>
              <a:rPr lang="en-US" dirty="0" smtClean="0"/>
              <a:t>Provides bi-directional data synchronization between TFS and PS by linking tasks and work items</a:t>
            </a:r>
          </a:p>
          <a:p>
            <a:pPr>
              <a:spcAft>
                <a:spcPts val="1200"/>
              </a:spcAft>
            </a:pPr>
            <a:r>
              <a:rPr lang="en-US" dirty="0" smtClean="0"/>
              <a:t>Requires TFS 2010 and PS 2010/2007</a:t>
            </a:r>
            <a:endParaRPr lang="en-US" dirty="0"/>
          </a:p>
          <a:p>
            <a:pPr>
              <a:spcAft>
                <a:spcPts val="1200"/>
              </a:spcAft>
            </a:pPr>
            <a:r>
              <a:rPr lang="en-US" dirty="0" smtClean="0"/>
              <a:t>Supported, Localized and Documented</a:t>
            </a:r>
          </a:p>
          <a:p>
            <a:pPr>
              <a:spcAft>
                <a:spcPts val="1200"/>
              </a:spcAft>
            </a:pPr>
            <a:r>
              <a:rPr lang="en-US" dirty="0" smtClean="0"/>
              <a:t>Available to MSDN subscribers only</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64" y="5003340"/>
            <a:ext cx="7720802" cy="118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274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bwMode="auto">
          <a:xfrm>
            <a:off x="6656281" y="2681978"/>
            <a:ext cx="1521797" cy="227322"/>
          </a:xfrm>
          <a:prstGeom prst="roundRect">
            <a:avLst/>
          </a:prstGeom>
          <a:solidFill>
            <a:schemeClr val="accent3">
              <a:lumMod val="7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nvGrpSpPr>
          <p:cNvPr id="82" name="Group 81"/>
          <p:cNvGrpSpPr/>
          <p:nvPr/>
        </p:nvGrpSpPr>
        <p:grpSpPr>
          <a:xfrm>
            <a:off x="7099181" y="2974897"/>
            <a:ext cx="1521797" cy="422984"/>
            <a:chOff x="4110076" y="2252754"/>
            <a:chExt cx="1280160" cy="502814"/>
          </a:xfrm>
          <a:solidFill>
            <a:schemeClr val="accent4">
              <a:lumMod val="60000"/>
              <a:lumOff val="40000"/>
            </a:schemeClr>
          </a:solidFill>
        </p:grpSpPr>
        <p:sp>
          <p:nvSpPr>
            <p:cNvPr id="83" name="Rounded Rectangle 82"/>
            <p:cNvSpPr/>
            <p:nvPr/>
          </p:nvSpPr>
          <p:spPr bwMode="auto">
            <a:xfrm>
              <a:off x="4110076" y="2252754"/>
              <a:ext cx="1012654" cy="135112"/>
            </a:xfrm>
            <a:prstGeom prst="roundRect">
              <a:avLst/>
            </a:prstGeom>
            <a:grp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84" name="Rounded Rectangle 83"/>
            <p:cNvSpPr/>
            <p:nvPr/>
          </p:nvSpPr>
          <p:spPr bwMode="auto">
            <a:xfrm>
              <a:off x="4110076" y="2436605"/>
              <a:ext cx="1280160" cy="135112"/>
            </a:xfrm>
            <a:prstGeom prst="roundRect">
              <a:avLst/>
            </a:prstGeom>
            <a:grp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85" name="Rounded Rectangle 84"/>
            <p:cNvSpPr/>
            <p:nvPr/>
          </p:nvSpPr>
          <p:spPr bwMode="auto">
            <a:xfrm>
              <a:off x="4110076" y="2620456"/>
              <a:ext cx="837089" cy="135112"/>
            </a:xfrm>
            <a:prstGeom prst="roundRect">
              <a:avLst/>
            </a:prstGeom>
            <a:grp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sp>
        <p:nvSpPr>
          <p:cNvPr id="86" name="Rounded Rectangle 85"/>
          <p:cNvSpPr/>
          <p:nvPr/>
        </p:nvSpPr>
        <p:spPr bwMode="auto">
          <a:xfrm>
            <a:off x="6673445" y="3646068"/>
            <a:ext cx="1521797" cy="227322"/>
          </a:xfrm>
          <a:prstGeom prst="roundRect">
            <a:avLst/>
          </a:prstGeom>
          <a:solidFill>
            <a:schemeClr val="accent3">
              <a:lumMod val="7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87" name="Rounded Rectangle 86"/>
          <p:cNvSpPr/>
          <p:nvPr/>
        </p:nvSpPr>
        <p:spPr bwMode="auto">
          <a:xfrm>
            <a:off x="7116343" y="3938410"/>
            <a:ext cx="995094" cy="113661"/>
          </a:xfrm>
          <a:prstGeom prst="roundRect">
            <a:avLst/>
          </a:prstGeom>
          <a:solidFill>
            <a:schemeClr val="tx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88" name="Rounded Rectangle 87"/>
          <p:cNvSpPr/>
          <p:nvPr/>
        </p:nvSpPr>
        <p:spPr bwMode="auto">
          <a:xfrm>
            <a:off x="7116343" y="4093072"/>
            <a:ext cx="1299454" cy="113661"/>
          </a:xfrm>
          <a:prstGeom prst="roundRect">
            <a:avLst/>
          </a:prstGeom>
          <a:solidFill>
            <a:schemeClr val="tx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89" name="Rounded Rectangle 88"/>
          <p:cNvSpPr/>
          <p:nvPr/>
        </p:nvSpPr>
        <p:spPr bwMode="auto">
          <a:xfrm>
            <a:off x="7116344" y="4247733"/>
            <a:ext cx="601899" cy="113661"/>
          </a:xfrm>
          <a:prstGeom prst="roundRect">
            <a:avLst/>
          </a:prstGeom>
          <a:solidFill>
            <a:schemeClr val="tx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90" name="Rounded Rectangle 89"/>
          <p:cNvSpPr/>
          <p:nvPr/>
        </p:nvSpPr>
        <p:spPr bwMode="auto">
          <a:xfrm>
            <a:off x="7116343" y="4402396"/>
            <a:ext cx="995094" cy="113661"/>
          </a:xfrm>
          <a:prstGeom prst="roundRect">
            <a:avLst/>
          </a:prstGeom>
          <a:solidFill>
            <a:schemeClr val="tx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grpSp>
        <p:nvGrpSpPr>
          <p:cNvPr id="96" name="Group 95"/>
          <p:cNvGrpSpPr/>
          <p:nvPr/>
        </p:nvGrpSpPr>
        <p:grpSpPr>
          <a:xfrm>
            <a:off x="642102" y="2667469"/>
            <a:ext cx="3753849" cy="504453"/>
            <a:chOff x="4855557" y="5176187"/>
            <a:chExt cx="3600228" cy="620973"/>
          </a:xfrm>
        </p:grpSpPr>
        <p:sp>
          <p:nvSpPr>
            <p:cNvPr id="92" name="Rounded Rectangle 91"/>
            <p:cNvSpPr/>
            <p:nvPr/>
          </p:nvSpPr>
          <p:spPr bwMode="auto">
            <a:xfrm>
              <a:off x="4855557" y="5176187"/>
              <a:ext cx="3600228" cy="270224"/>
            </a:xfrm>
            <a:prstGeom prst="roundRect">
              <a:avLst/>
            </a:prstGeom>
            <a:solidFill>
              <a:schemeClr val="accent5"/>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94" name="Rounded Rectangle 93"/>
            <p:cNvSpPr/>
            <p:nvPr/>
          </p:nvSpPr>
          <p:spPr bwMode="auto">
            <a:xfrm>
              <a:off x="5169879" y="5526936"/>
              <a:ext cx="2181788" cy="270224"/>
            </a:xfrm>
            <a:prstGeom prst="roundRect">
              <a:avLst/>
            </a:prstGeom>
            <a:solidFill>
              <a:schemeClr val="accent5">
                <a:lumMod val="60000"/>
                <a:lumOff val="4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grpSp>
      <p:grpSp>
        <p:nvGrpSpPr>
          <p:cNvPr id="97" name="Group 96"/>
          <p:cNvGrpSpPr>
            <a:grpSpLocks noChangeAspect="1"/>
          </p:cNvGrpSpPr>
          <p:nvPr/>
        </p:nvGrpSpPr>
        <p:grpSpPr>
          <a:xfrm>
            <a:off x="9636271" y="3413640"/>
            <a:ext cx="1300232" cy="1071240"/>
            <a:chOff x="2283104" y="2695051"/>
            <a:chExt cx="1598711" cy="1755746"/>
          </a:xfrm>
        </p:grpSpPr>
        <p:pic>
          <p:nvPicPr>
            <p:cNvPr id="98" name="Picture 10" descr="C:\Users\abjork\AppData\Local\Microsoft\Windows\Temporary Internet Files\Content.IE5\HWXVDF47\MC90043393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718" y="2695051"/>
              <a:ext cx="1005840" cy="1005840"/>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a:off x="2283104" y="2999730"/>
              <a:ext cx="1598711" cy="1451067"/>
              <a:chOff x="2283104" y="2999730"/>
              <a:chExt cx="1598711" cy="1451067"/>
            </a:xfrm>
          </p:grpSpPr>
          <p:grpSp>
            <p:nvGrpSpPr>
              <p:cNvPr id="100" name="Group 99"/>
              <p:cNvGrpSpPr/>
              <p:nvPr/>
            </p:nvGrpSpPr>
            <p:grpSpPr>
              <a:xfrm>
                <a:off x="2283104" y="2999730"/>
                <a:ext cx="1598711" cy="969678"/>
                <a:chOff x="296218" y="4412040"/>
                <a:chExt cx="1598711" cy="969678"/>
              </a:xfrm>
            </p:grpSpPr>
            <p:pic>
              <p:nvPicPr>
                <p:cNvPr id="102" name="Picture 11" descr="C:\Users\abjork\AppData\Local\Microsoft\Windows\Temporary Internet Files\Content.IE5\DP5WQDLT\MC90043488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529" y="44120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5" descr="C:\Users\abjork\AppData\Local\Microsoft\Windows\Temporary Internet Files\Content.IE5\DP5WQDLT\MC90043393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18" y="4467318"/>
                  <a:ext cx="914400" cy="914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1" name="Picture 9" descr="C:\Users\abjork\AppData\Local\Microsoft\Windows\Temporary Internet Files\Content.IE5\DP5WQDLT\MC90043489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0482" y="3444957"/>
                <a:ext cx="899076" cy="100584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4" name="TextBox 103"/>
          <p:cNvSpPr txBox="1"/>
          <p:nvPr/>
        </p:nvSpPr>
        <p:spPr>
          <a:xfrm>
            <a:off x="9380139" y="4629657"/>
            <a:ext cx="2242493"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latin typeface="Segoe Light" pitchFamily="34" charset="0"/>
              </a:rPr>
              <a:t>Development Team</a:t>
            </a:r>
          </a:p>
        </p:txBody>
      </p:sp>
      <p:grpSp>
        <p:nvGrpSpPr>
          <p:cNvPr id="105" name="Group 104"/>
          <p:cNvGrpSpPr>
            <a:grpSpLocks noChangeAspect="1"/>
          </p:cNvGrpSpPr>
          <p:nvPr/>
        </p:nvGrpSpPr>
        <p:grpSpPr>
          <a:xfrm>
            <a:off x="2587531" y="3787411"/>
            <a:ext cx="1057551" cy="708264"/>
            <a:chOff x="7844278" y="2695051"/>
            <a:chExt cx="1180531" cy="1053894"/>
          </a:xfrm>
        </p:grpSpPr>
        <p:pic>
          <p:nvPicPr>
            <p:cNvPr id="106" name="Picture 5" descr="C:\Users\abjork\AppData\Local\Microsoft\Windows\Temporary Internet Files\Content.IE5\HWXVDF47\MC90043262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0409" y="26950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C:\Users\abjork\AppData\Local\Microsoft\Windows\Temporary Internet Files\Content.IE5\YWNO7JC4\MC90043262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4278" y="2834545"/>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Rectangle 107"/>
          <p:cNvSpPr/>
          <p:nvPr/>
        </p:nvSpPr>
        <p:spPr>
          <a:xfrm>
            <a:off x="1554252" y="4480684"/>
            <a:ext cx="3283463" cy="400110"/>
          </a:xfrm>
          <a:prstGeom prst="rect">
            <a:avLst/>
          </a:prstGeom>
        </p:spPr>
        <p:txBody>
          <a:bodyPr wrap="none">
            <a:spAutoFit/>
          </a:bodyPr>
          <a:lstStyle/>
          <a:p>
            <a:pPr algn="ctr"/>
            <a:r>
              <a:rPr lang="en-US" sz="2000" dirty="0">
                <a:gradFill>
                  <a:gsLst>
                    <a:gs pos="0">
                      <a:schemeClr val="tx1"/>
                    </a:gs>
                    <a:gs pos="86000">
                      <a:schemeClr val="tx1"/>
                    </a:gs>
                  </a:gsLst>
                  <a:lin ang="5400000" scaled="0"/>
                </a:gradFill>
                <a:latin typeface="Segoe Light" pitchFamily="34" charset="0"/>
              </a:rPr>
              <a:t>Project Management Office</a:t>
            </a:r>
          </a:p>
        </p:txBody>
      </p:sp>
      <p:cxnSp>
        <p:nvCxnSpPr>
          <p:cNvPr id="109" name="Straight Connector 108"/>
          <p:cNvCxnSpPr/>
          <p:nvPr/>
        </p:nvCxnSpPr>
        <p:spPr>
          <a:xfrm flipV="1">
            <a:off x="320921" y="2576093"/>
            <a:ext cx="4620078"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61123" y="2611893"/>
            <a:ext cx="4425202"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Right Arrow 178"/>
          <p:cNvSpPr/>
          <p:nvPr/>
        </p:nvSpPr>
        <p:spPr bwMode="auto">
          <a:xfrm>
            <a:off x="5296505" y="2520798"/>
            <a:ext cx="1091916" cy="224639"/>
          </a:xfrm>
          <a:prstGeom prst="rightArrow">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80" name="Right Arrow 179"/>
          <p:cNvSpPr/>
          <p:nvPr/>
        </p:nvSpPr>
        <p:spPr bwMode="auto">
          <a:xfrm rot="10800000">
            <a:off x="4940998" y="2337376"/>
            <a:ext cx="1091916" cy="224639"/>
          </a:xfrm>
          <a:prstGeom prst="rightArrow">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13" name="Rounded Rectangle 112"/>
          <p:cNvSpPr/>
          <p:nvPr/>
        </p:nvSpPr>
        <p:spPr bwMode="auto">
          <a:xfrm>
            <a:off x="1833437" y="3244504"/>
            <a:ext cx="2274883" cy="219519"/>
          </a:xfrm>
          <a:prstGeom prst="roundRect">
            <a:avLst/>
          </a:prstGeom>
          <a:solidFill>
            <a:schemeClr val="accent5">
              <a:lumMod val="60000"/>
              <a:lumOff val="4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sp>
        <p:nvSpPr>
          <p:cNvPr id="4" name="Title 3"/>
          <p:cNvSpPr>
            <a:spLocks noGrp="1"/>
          </p:cNvSpPr>
          <p:nvPr>
            <p:ph type="title"/>
          </p:nvPr>
        </p:nvSpPr>
        <p:spPr>
          <a:xfrm>
            <a:off x="507868" y="230188"/>
            <a:ext cx="11173090" cy="609398"/>
          </a:xfrm>
        </p:spPr>
        <p:txBody>
          <a:bodyPr/>
          <a:lstStyle/>
          <a:p>
            <a:r>
              <a:rPr lang="en-US" sz="4400" dirty="0" smtClean="0"/>
              <a:t>Real-time Project Status for the PMO</a:t>
            </a:r>
            <a:endParaRPr lang="en-US" sz="4400" dirty="0"/>
          </a:p>
        </p:txBody>
      </p:sp>
      <p:sp>
        <p:nvSpPr>
          <p:cNvPr id="114" name="Rounded Rectangle 113"/>
          <p:cNvSpPr/>
          <p:nvPr/>
        </p:nvSpPr>
        <p:spPr bwMode="auto">
          <a:xfrm>
            <a:off x="1833437" y="3257204"/>
            <a:ext cx="2274883" cy="219519"/>
          </a:xfrm>
          <a:prstGeom prst="roundRect">
            <a:avLst/>
          </a:prstGeom>
          <a:solidFill>
            <a:schemeClr val="accent4">
              <a:lumMod val="60000"/>
              <a:lumOff val="4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sp>
        <p:nvSpPr>
          <p:cNvPr id="115" name="Rounded Rectangle 114"/>
          <p:cNvSpPr/>
          <p:nvPr/>
        </p:nvSpPr>
        <p:spPr bwMode="auto">
          <a:xfrm>
            <a:off x="969836" y="2965103"/>
            <a:ext cx="2274883" cy="219519"/>
          </a:xfrm>
          <a:prstGeom prst="roundRect">
            <a:avLst/>
          </a:prstGeom>
          <a:solidFill>
            <a:schemeClr val="accent4">
              <a:lumMod val="60000"/>
              <a:lumOff val="4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latin typeface="Segoe Light" pitchFamily="34" charset="0"/>
            </a:endParaRP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6281" y="1736316"/>
            <a:ext cx="3051175" cy="784480"/>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103" y="1618944"/>
            <a:ext cx="1685925" cy="901852"/>
          </a:xfrm>
          <a:prstGeom prst="rect">
            <a:avLst/>
          </a:prstGeom>
        </p:spPr>
      </p:pic>
    </p:spTree>
    <p:extLst>
      <p:ext uri="{BB962C8B-B14F-4D97-AF65-F5344CB8AC3E}">
        <p14:creationId xmlns:p14="http://schemas.microsoft.com/office/powerpoint/2010/main" val="1445941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fade">
                                      <p:cBhvr>
                                        <p:cTn id="24" dur="500"/>
                                        <p:tgtEl>
                                          <p:spTgt spid="179"/>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500"/>
                                        <p:tgtEl>
                                          <p:spTgt spid="104"/>
                                        </p:tgtEl>
                                      </p:cBhvr>
                                    </p:animEffect>
                                  </p:childTnLst>
                                </p:cTn>
                              </p:par>
                              <p:par>
                                <p:cTn id="42" presetID="10" presetClass="entr" presetSubtype="0"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fade">
                                      <p:cBhvr>
                                        <p:cTn id="61" dur="500"/>
                                        <p:tgtEl>
                                          <p:spTgt spid="1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fade">
                                      <p:cBhvr>
                                        <p:cTn id="7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87" grpId="0" animBg="1"/>
      <p:bldP spid="88" grpId="0" animBg="1"/>
      <p:bldP spid="89" grpId="0" animBg="1"/>
      <p:bldP spid="90" grpId="0" animBg="1"/>
      <p:bldP spid="104" grpId="0"/>
      <p:bldP spid="108" grpId="0"/>
      <p:bldP spid="179" grpId="0" animBg="1"/>
      <p:bldP spid="180" grpId="0" animBg="1"/>
      <p:bldP spid="113" grpId="0" animBg="1"/>
      <p:bldP spid="114" grpId="0" animBg="1"/>
      <p:bldP spid="114" grpId="1" animBg="1"/>
      <p:bldP spid="1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444641" y="4952032"/>
            <a:ext cx="5259092" cy="117473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5" name="Rounded Rectangle 4"/>
          <p:cNvSpPr/>
          <p:nvPr/>
        </p:nvSpPr>
        <p:spPr bwMode="auto">
          <a:xfrm>
            <a:off x="7950424" y="1656540"/>
            <a:ext cx="3767451" cy="185452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6" name="Rounded Rectangle 5"/>
          <p:cNvSpPr/>
          <p:nvPr/>
        </p:nvSpPr>
        <p:spPr bwMode="auto">
          <a:xfrm>
            <a:off x="243944" y="1660653"/>
            <a:ext cx="3261256" cy="1340546"/>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7" name="Title 4"/>
          <p:cNvSpPr>
            <a:spLocks noGrp="1"/>
          </p:cNvSpPr>
          <p:nvPr>
            <p:ph type="title"/>
          </p:nvPr>
        </p:nvSpPr>
        <p:spPr>
          <a:xfrm>
            <a:off x="519112" y="228600"/>
            <a:ext cx="11149013" cy="609398"/>
          </a:xfrm>
        </p:spPr>
        <p:txBody>
          <a:bodyPr/>
          <a:lstStyle/>
          <a:p>
            <a:r>
              <a:rPr lang="en-US" dirty="0" smtClean="0"/>
              <a:t>Topology &amp; Architecture – Three Steps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66" y="1725299"/>
            <a:ext cx="3051175" cy="784480"/>
          </a:xfrm>
          <a:prstGeom prst="rect">
            <a:avLst/>
          </a:prstGeom>
        </p:spPr>
      </p:pic>
      <p:sp>
        <p:nvSpPr>
          <p:cNvPr id="9" name="TextBox 8"/>
          <p:cNvSpPr txBox="1"/>
          <p:nvPr/>
        </p:nvSpPr>
        <p:spPr>
          <a:xfrm>
            <a:off x="393466" y="2537873"/>
            <a:ext cx="173765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 Service Pack 1</a:t>
            </a:r>
          </a:p>
        </p:txBody>
      </p:sp>
      <p:sp>
        <p:nvSpPr>
          <p:cNvPr id="10" name="TextBox 9"/>
          <p:cNvSpPr txBox="1"/>
          <p:nvPr/>
        </p:nvSpPr>
        <p:spPr>
          <a:xfrm>
            <a:off x="8115059" y="2955783"/>
            <a:ext cx="3394331"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TFS 2010 and Project Server </a:t>
            </a:r>
          </a:p>
          <a:p>
            <a:pPr algn="ctr"/>
            <a:r>
              <a:rPr lang="en-US" dirty="0" smtClean="0">
                <a:gradFill>
                  <a:gsLst>
                    <a:gs pos="0">
                      <a:schemeClr val="tx1"/>
                    </a:gs>
                    <a:gs pos="86000">
                      <a:schemeClr val="tx1"/>
                    </a:gs>
                  </a:gsLst>
                  <a:lin ang="5400000" scaled="0"/>
                </a:gradFill>
              </a:rPr>
              <a:t>Integration Feature Pack</a:t>
            </a:r>
          </a:p>
        </p:txBody>
      </p:sp>
      <p:cxnSp>
        <p:nvCxnSpPr>
          <p:cNvPr id="11" name="Straight Arrow Connector 10"/>
          <p:cNvCxnSpPr/>
          <p:nvPr/>
        </p:nvCxnSpPr>
        <p:spPr>
          <a:xfrm>
            <a:off x="4797570" y="2453818"/>
            <a:ext cx="1446306" cy="0"/>
          </a:xfrm>
          <a:prstGeom prst="straightConnector1">
            <a:avLst/>
          </a:prstGeom>
          <a:ln w="76200">
            <a:solidFill>
              <a:schemeClr val="accent2"/>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6861455" y="5313236"/>
            <a:ext cx="173765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 Service Pack 1</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281" y="5622305"/>
            <a:ext cx="3500001" cy="504458"/>
          </a:xfrm>
          <a:prstGeom prst="rect">
            <a:avLst/>
          </a:prstGeom>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876" y="1962117"/>
            <a:ext cx="1638083" cy="15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035" y="4021757"/>
            <a:ext cx="960437"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353" y="2100616"/>
            <a:ext cx="1638083" cy="15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879" y="1841776"/>
            <a:ext cx="3554690" cy="52931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942" y="2353501"/>
            <a:ext cx="2840564" cy="520693"/>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4717" y="5182273"/>
            <a:ext cx="3101295" cy="388847"/>
          </a:xfrm>
          <a:prstGeom prst="rect">
            <a:avLst/>
          </a:prstGeom>
        </p:spPr>
      </p:pic>
      <p:cxnSp>
        <p:nvCxnSpPr>
          <p:cNvPr id="20" name="Straight Arrow Connector 19"/>
          <p:cNvCxnSpPr/>
          <p:nvPr/>
        </p:nvCxnSpPr>
        <p:spPr>
          <a:xfrm>
            <a:off x="5012100" y="3427485"/>
            <a:ext cx="723153" cy="560282"/>
          </a:xfrm>
          <a:prstGeom prst="straightConnector1">
            <a:avLst/>
          </a:prstGeom>
          <a:ln w="76200">
            <a:solidFill>
              <a:schemeClr val="accent2"/>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flipH="1">
            <a:off x="5735254" y="3073367"/>
            <a:ext cx="812316" cy="914400"/>
          </a:xfrm>
          <a:prstGeom prst="straightConnector1">
            <a:avLst/>
          </a:prstGeom>
          <a:ln w="76200">
            <a:solidFill>
              <a:schemeClr val="accent2"/>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22" name="Oval 21"/>
          <p:cNvSpPr/>
          <p:nvPr/>
        </p:nvSpPr>
        <p:spPr>
          <a:xfrm>
            <a:off x="1568182" y="3102656"/>
            <a:ext cx="306390" cy="30639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t>1</a:t>
            </a:r>
            <a:endParaRPr lang="en-US" b="1" dirty="0"/>
          </a:p>
        </p:txBody>
      </p:sp>
      <p:sp>
        <p:nvSpPr>
          <p:cNvPr id="23" name="Oval 22"/>
          <p:cNvSpPr/>
          <p:nvPr/>
        </p:nvSpPr>
        <p:spPr>
          <a:xfrm>
            <a:off x="9659029" y="3637538"/>
            <a:ext cx="306390" cy="30639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t>2</a:t>
            </a:r>
          </a:p>
        </p:txBody>
      </p:sp>
      <p:sp>
        <p:nvSpPr>
          <p:cNvPr id="24" name="Oval 23"/>
          <p:cNvSpPr/>
          <p:nvPr/>
        </p:nvSpPr>
        <p:spPr>
          <a:xfrm>
            <a:off x="5628418" y="6247249"/>
            <a:ext cx="306390" cy="30639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t>3</a:t>
            </a:r>
            <a:endParaRPr lang="en-US" b="1" dirty="0"/>
          </a:p>
        </p:txBody>
      </p:sp>
    </p:spTree>
    <p:extLst>
      <p:ext uri="{BB962C8B-B14F-4D97-AF65-F5344CB8AC3E}">
        <p14:creationId xmlns:p14="http://schemas.microsoft.com/office/powerpoint/2010/main" val="20746057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in Six Steps</a:t>
            </a:r>
            <a:endParaRPr lang="en-US" dirty="0"/>
          </a:p>
        </p:txBody>
      </p:sp>
      <p:sp>
        <p:nvSpPr>
          <p:cNvPr id="3" name="Content Placeholder 2"/>
          <p:cNvSpPr>
            <a:spLocks noGrp="1"/>
          </p:cNvSpPr>
          <p:nvPr>
            <p:ph idx="1"/>
          </p:nvPr>
        </p:nvSpPr>
        <p:spPr>
          <a:xfrm>
            <a:off x="304800" y="1447800"/>
            <a:ext cx="11363325" cy="3400425"/>
          </a:xfrm>
        </p:spPr>
        <p:txBody>
          <a:bodyPr/>
          <a:lstStyle/>
          <a:p>
            <a:pPr marL="514350" indent="-514350">
              <a:buFont typeface="+mj-lt"/>
              <a:buAutoNum type="arabicPeriod"/>
            </a:pPr>
            <a:r>
              <a:rPr lang="en-US" dirty="0"/>
              <a:t>Grant </a:t>
            </a:r>
            <a:r>
              <a:rPr lang="en-US" dirty="0" smtClean="0"/>
              <a:t>Admin permissions</a:t>
            </a:r>
            <a:endParaRPr lang="en-US" dirty="0"/>
          </a:p>
          <a:p>
            <a:pPr marL="514350" indent="-514350">
              <a:buFont typeface="+mj-lt"/>
              <a:buAutoNum type="arabicPeriod"/>
            </a:pPr>
            <a:r>
              <a:rPr lang="en-US" dirty="0" smtClean="0"/>
              <a:t>Register </a:t>
            </a:r>
            <a:r>
              <a:rPr lang="en-US" dirty="0"/>
              <a:t>PWA Instance</a:t>
            </a:r>
          </a:p>
          <a:p>
            <a:pPr marL="514350" indent="-514350">
              <a:buFont typeface="+mj-lt"/>
              <a:buAutoNum type="arabicPeriod"/>
            </a:pPr>
            <a:r>
              <a:rPr lang="en-US" dirty="0"/>
              <a:t>Map PWA to a Team Project Collection</a:t>
            </a:r>
          </a:p>
          <a:p>
            <a:pPr marL="514350" indent="-514350">
              <a:buFont typeface="+mj-lt"/>
              <a:buAutoNum type="arabicPeriod"/>
            </a:pPr>
            <a:r>
              <a:rPr lang="en-US" dirty="0"/>
              <a:t>Upload default field mappings</a:t>
            </a:r>
          </a:p>
          <a:p>
            <a:pPr marL="514350" indent="-514350">
              <a:buFont typeface="+mj-lt"/>
              <a:buAutoNum type="arabicPeriod"/>
            </a:pPr>
            <a:r>
              <a:rPr lang="en-US" dirty="0"/>
              <a:t>Associate an Enterprise Project </a:t>
            </a:r>
            <a:r>
              <a:rPr lang="en-US" dirty="0" smtClean="0"/>
              <a:t>Plan with </a:t>
            </a:r>
            <a:r>
              <a:rPr lang="en-US" dirty="0"/>
              <a:t>a Team Project</a:t>
            </a:r>
          </a:p>
          <a:p>
            <a:pPr marL="514350" indent="-514350">
              <a:buFont typeface="+mj-lt"/>
              <a:buAutoNum type="arabicPeriod"/>
            </a:pPr>
            <a:r>
              <a:rPr lang="en-US" dirty="0"/>
              <a:t>Add TFS Users to Project </a:t>
            </a:r>
            <a:r>
              <a:rPr lang="en-US" dirty="0" smtClean="0"/>
              <a:t>Server Enterprise Resource </a:t>
            </a:r>
            <a:r>
              <a:rPr lang="en-US" dirty="0"/>
              <a:t>Pool</a:t>
            </a:r>
          </a:p>
          <a:p>
            <a:pPr marL="0" indent="0">
              <a:buNone/>
            </a:pPr>
            <a:endParaRPr lang="en-US" dirty="0"/>
          </a:p>
        </p:txBody>
      </p:sp>
      <p:sp>
        <p:nvSpPr>
          <p:cNvPr id="5" name="Rounded Rectangle 4"/>
          <p:cNvSpPr/>
          <p:nvPr/>
        </p:nvSpPr>
        <p:spPr bwMode="auto">
          <a:xfrm>
            <a:off x="91173" y="5048249"/>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Grant Administrative Permissions</a:t>
            </a:r>
          </a:p>
        </p:txBody>
      </p:sp>
      <p:sp>
        <p:nvSpPr>
          <p:cNvPr id="7" name="Rounded Rectangle 6"/>
          <p:cNvSpPr/>
          <p:nvPr/>
        </p:nvSpPr>
        <p:spPr bwMode="auto">
          <a:xfrm>
            <a:off x="2101601" y="5048247"/>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Register PWA Instance</a:t>
            </a:r>
          </a:p>
        </p:txBody>
      </p:sp>
      <p:sp>
        <p:nvSpPr>
          <p:cNvPr id="8" name="Rounded Rectangle 7"/>
          <p:cNvSpPr/>
          <p:nvPr/>
        </p:nvSpPr>
        <p:spPr bwMode="auto">
          <a:xfrm>
            <a:off x="4112029" y="5048249"/>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Map PWA to Team Project Collection</a:t>
            </a:r>
          </a:p>
        </p:txBody>
      </p:sp>
      <p:sp>
        <p:nvSpPr>
          <p:cNvPr id="9" name="Rounded Rectangle 8"/>
          <p:cNvSpPr/>
          <p:nvPr/>
        </p:nvSpPr>
        <p:spPr bwMode="auto">
          <a:xfrm>
            <a:off x="6122457" y="5048249"/>
            <a:ext cx="1866900"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Upload/Define Field Mappings for Integration</a:t>
            </a:r>
          </a:p>
        </p:txBody>
      </p:sp>
      <p:sp>
        <p:nvSpPr>
          <p:cNvPr id="10" name="Rounded Rectangle 9"/>
          <p:cNvSpPr/>
          <p:nvPr/>
        </p:nvSpPr>
        <p:spPr bwMode="auto">
          <a:xfrm>
            <a:off x="8228136" y="5048249"/>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Associate Enterprise Project with TFS Team Project</a:t>
            </a:r>
          </a:p>
        </p:txBody>
      </p:sp>
      <p:sp>
        <p:nvSpPr>
          <p:cNvPr id="11" name="Rounded Rectangle 10"/>
          <p:cNvSpPr/>
          <p:nvPr/>
        </p:nvSpPr>
        <p:spPr bwMode="auto">
          <a:xfrm>
            <a:off x="10238566" y="5048249"/>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Add TFS Users to Project Server Enterprise Resource Pool</a:t>
            </a:r>
          </a:p>
        </p:txBody>
      </p:sp>
      <p:sp>
        <p:nvSpPr>
          <p:cNvPr id="13" name="Right Arrow 12"/>
          <p:cNvSpPr/>
          <p:nvPr/>
        </p:nvSpPr>
        <p:spPr bwMode="auto">
          <a:xfrm>
            <a:off x="1577068" y="6248400"/>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Right Arrow 13"/>
          <p:cNvSpPr/>
          <p:nvPr/>
        </p:nvSpPr>
        <p:spPr bwMode="auto">
          <a:xfrm>
            <a:off x="3593647" y="6248400"/>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ight Arrow 14"/>
          <p:cNvSpPr/>
          <p:nvPr/>
        </p:nvSpPr>
        <p:spPr bwMode="auto">
          <a:xfrm>
            <a:off x="5593898" y="6271529"/>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Right Arrow 15"/>
          <p:cNvSpPr/>
          <p:nvPr/>
        </p:nvSpPr>
        <p:spPr bwMode="auto">
          <a:xfrm>
            <a:off x="7708447" y="6271529"/>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Right Arrow 16"/>
          <p:cNvSpPr/>
          <p:nvPr/>
        </p:nvSpPr>
        <p:spPr bwMode="auto">
          <a:xfrm>
            <a:off x="9782176" y="6271529"/>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7974596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Mapping: Default Mapping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4931685"/>
              </p:ext>
            </p:extLst>
          </p:nvPr>
        </p:nvGraphicFramePr>
        <p:xfrm>
          <a:off x="1413164" y="1615043"/>
          <a:ext cx="8775865" cy="4714506"/>
        </p:xfrm>
        <a:graphic>
          <a:graphicData uri="http://schemas.openxmlformats.org/drawingml/2006/table">
            <a:tbl>
              <a:tblPr firstRow="1" bandRow="1">
                <a:tableStyleId>{3C2FFA5D-87B4-456A-9821-1D502468CF0F}</a:tableStyleId>
              </a:tblPr>
              <a:tblGrid>
                <a:gridCol w="4151501"/>
                <a:gridCol w="4624364"/>
              </a:tblGrid>
              <a:tr h="523834">
                <a:tc>
                  <a:txBody>
                    <a:bodyPr/>
                    <a:lstStyle/>
                    <a:p>
                      <a:r>
                        <a:rPr lang="en-US" dirty="0" smtClean="0"/>
                        <a:t>Project Server</a:t>
                      </a:r>
                      <a:endParaRPr lang="en-US" dirty="0"/>
                    </a:p>
                  </a:txBody>
                  <a:tcPr/>
                </a:tc>
                <a:tc>
                  <a:txBody>
                    <a:bodyPr/>
                    <a:lstStyle/>
                    <a:p>
                      <a:r>
                        <a:rPr lang="en-US" dirty="0" smtClean="0"/>
                        <a:t>Team Foundation Server</a:t>
                      </a:r>
                      <a:endParaRPr lang="en-US" dirty="0"/>
                    </a:p>
                  </a:txBody>
                  <a:tcPr/>
                </a:tc>
              </a:tr>
              <a:tr h="523834">
                <a:tc>
                  <a:txBody>
                    <a:bodyPr/>
                    <a:lstStyle/>
                    <a:p>
                      <a:r>
                        <a:rPr lang="en-US" dirty="0" smtClean="0"/>
                        <a:t>Task</a:t>
                      </a:r>
                      <a:r>
                        <a:rPr lang="en-US" baseline="0" dirty="0" smtClean="0"/>
                        <a:t> Name</a:t>
                      </a:r>
                      <a:endParaRPr lang="en-US" dirty="0"/>
                    </a:p>
                  </a:txBody>
                  <a:tcPr/>
                </a:tc>
                <a:tc>
                  <a:txBody>
                    <a:bodyPr/>
                    <a:lstStyle/>
                    <a:p>
                      <a:r>
                        <a:rPr lang="en-US" dirty="0" smtClean="0"/>
                        <a:t>Title</a:t>
                      </a:r>
                      <a:endParaRPr lang="en-US" dirty="0"/>
                    </a:p>
                  </a:txBody>
                  <a:tcPr/>
                </a:tc>
              </a:tr>
              <a:tr h="523834">
                <a:tc>
                  <a:txBody>
                    <a:bodyPr/>
                    <a:lstStyle/>
                    <a:p>
                      <a:r>
                        <a:rPr lang="en-US" dirty="0" smtClean="0"/>
                        <a:t>Resource</a:t>
                      </a:r>
                      <a:r>
                        <a:rPr lang="en-US" baseline="0" dirty="0" smtClean="0"/>
                        <a:t> Names</a:t>
                      </a:r>
                      <a:endParaRPr lang="en-US" dirty="0"/>
                    </a:p>
                  </a:txBody>
                  <a:tcPr/>
                </a:tc>
                <a:tc>
                  <a:txBody>
                    <a:bodyPr/>
                    <a:lstStyle/>
                    <a:p>
                      <a:r>
                        <a:rPr lang="en-US" dirty="0" smtClean="0"/>
                        <a:t>Assigned To</a:t>
                      </a:r>
                      <a:endParaRPr lang="en-US" dirty="0"/>
                    </a:p>
                  </a:txBody>
                  <a:tcPr/>
                </a:tc>
              </a:tr>
              <a:tr h="523834">
                <a:tc>
                  <a:txBody>
                    <a:bodyPr/>
                    <a:lstStyle/>
                    <a:p>
                      <a:r>
                        <a:rPr lang="en-US" dirty="0" smtClean="0"/>
                        <a:t>Remaining</a:t>
                      </a:r>
                      <a:r>
                        <a:rPr lang="en-US" baseline="0" dirty="0" smtClean="0"/>
                        <a:t> Work</a:t>
                      </a:r>
                      <a:endParaRPr lang="en-US" dirty="0"/>
                    </a:p>
                  </a:txBody>
                  <a:tcPr/>
                </a:tc>
                <a:tc>
                  <a:txBody>
                    <a:bodyPr/>
                    <a:lstStyle/>
                    <a:p>
                      <a:r>
                        <a:rPr lang="en-US" dirty="0" smtClean="0"/>
                        <a:t>Remaining Work</a:t>
                      </a:r>
                      <a:endParaRPr lang="en-US" dirty="0"/>
                    </a:p>
                  </a:txBody>
                  <a:tcPr/>
                </a:tc>
              </a:tr>
              <a:tr h="523834">
                <a:tc>
                  <a:txBody>
                    <a:bodyPr/>
                    <a:lstStyle/>
                    <a:p>
                      <a:r>
                        <a:rPr lang="en-US" dirty="0" smtClean="0"/>
                        <a:t>Actual Work</a:t>
                      </a:r>
                      <a:endParaRPr lang="en-US" dirty="0"/>
                    </a:p>
                  </a:txBody>
                  <a:tcPr/>
                </a:tc>
                <a:tc>
                  <a:txBody>
                    <a:bodyPr/>
                    <a:lstStyle/>
                    <a:p>
                      <a:r>
                        <a:rPr lang="en-US" dirty="0" smtClean="0"/>
                        <a:t>Completed Work</a:t>
                      </a:r>
                      <a:endParaRPr lang="en-US" dirty="0"/>
                    </a:p>
                  </a:txBody>
                  <a:tcPr/>
                </a:tc>
              </a:tr>
              <a:tr h="523834">
                <a:tc>
                  <a:txBody>
                    <a:bodyPr/>
                    <a:lstStyle/>
                    <a:p>
                      <a:r>
                        <a:rPr lang="en-US" dirty="0" smtClean="0"/>
                        <a:t>Baseline Work</a:t>
                      </a:r>
                      <a:endParaRPr lang="en-US" dirty="0"/>
                    </a:p>
                  </a:txBody>
                  <a:tcPr/>
                </a:tc>
                <a:tc>
                  <a:txBody>
                    <a:bodyPr/>
                    <a:lstStyle/>
                    <a:p>
                      <a:r>
                        <a:rPr lang="en-US" dirty="0" smtClean="0"/>
                        <a:t>Original Estimate</a:t>
                      </a:r>
                      <a:endParaRPr lang="en-US" dirty="0"/>
                    </a:p>
                  </a:txBody>
                  <a:tcPr/>
                </a:tc>
              </a:tr>
              <a:tr h="523834">
                <a:tc>
                  <a:txBody>
                    <a:bodyPr/>
                    <a:lstStyle/>
                    <a:p>
                      <a:r>
                        <a:rPr lang="en-US" dirty="0" smtClean="0"/>
                        <a:t>Start</a:t>
                      </a:r>
                      <a:endParaRPr lang="en-US" dirty="0"/>
                    </a:p>
                  </a:txBody>
                  <a:tcPr/>
                </a:tc>
                <a:tc>
                  <a:txBody>
                    <a:bodyPr/>
                    <a:lstStyle/>
                    <a:p>
                      <a:r>
                        <a:rPr lang="en-US" dirty="0" smtClean="0"/>
                        <a:t>Start Date</a:t>
                      </a:r>
                      <a:endParaRPr lang="en-US" dirty="0"/>
                    </a:p>
                  </a:txBody>
                  <a:tcPr/>
                </a:tc>
              </a:tr>
              <a:tr h="523834">
                <a:tc>
                  <a:txBody>
                    <a:bodyPr/>
                    <a:lstStyle/>
                    <a:p>
                      <a:r>
                        <a:rPr lang="en-US" dirty="0" smtClean="0"/>
                        <a:t>Finish</a:t>
                      </a:r>
                      <a:endParaRPr lang="en-US" dirty="0"/>
                    </a:p>
                  </a:txBody>
                  <a:tcPr/>
                </a:tc>
                <a:tc>
                  <a:txBody>
                    <a:bodyPr/>
                    <a:lstStyle/>
                    <a:p>
                      <a:r>
                        <a:rPr lang="en-US" dirty="0" smtClean="0"/>
                        <a:t>Finish Date</a:t>
                      </a:r>
                      <a:endParaRPr lang="en-US" dirty="0"/>
                    </a:p>
                  </a:txBody>
                  <a:tcPr/>
                </a:tc>
              </a:tr>
              <a:tr h="523834">
                <a:tc>
                  <a:txBody>
                    <a:bodyPr/>
                    <a:lstStyle/>
                    <a:p>
                      <a:r>
                        <a:rPr lang="en-US" dirty="0" smtClean="0"/>
                        <a:t>Work Item</a:t>
                      </a:r>
                      <a:r>
                        <a:rPr lang="en-US" baseline="0" dirty="0" smtClean="0"/>
                        <a:t> ID</a:t>
                      </a:r>
                      <a:endParaRPr lang="en-US" dirty="0"/>
                    </a:p>
                  </a:txBody>
                  <a:tcPr/>
                </a:tc>
                <a:tc>
                  <a:txBody>
                    <a:bodyPr/>
                    <a:lstStyle/>
                    <a:p>
                      <a:r>
                        <a:rPr lang="en-US" dirty="0" smtClean="0"/>
                        <a:t>ID</a:t>
                      </a:r>
                      <a:endParaRPr lang="en-US" dirty="0"/>
                    </a:p>
                  </a:txBody>
                  <a:tcPr/>
                </a:tc>
              </a:tr>
            </a:tbl>
          </a:graphicData>
        </a:graphic>
      </p:graphicFrame>
    </p:spTree>
    <p:extLst>
      <p:ext uri="{BB962C8B-B14F-4D97-AF65-F5344CB8AC3E}">
        <p14:creationId xmlns:p14="http://schemas.microsoft.com/office/powerpoint/2010/main" val="5290476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Mapping: Concepts</a:t>
            </a:r>
            <a:endParaRPr lang="en-US" dirty="0"/>
          </a:p>
        </p:txBody>
      </p:sp>
      <p:sp>
        <p:nvSpPr>
          <p:cNvPr id="3" name="Content Placeholder 2"/>
          <p:cNvSpPr>
            <a:spLocks noGrp="1"/>
          </p:cNvSpPr>
          <p:nvPr>
            <p:ph idx="1"/>
          </p:nvPr>
        </p:nvSpPr>
        <p:spPr>
          <a:xfrm>
            <a:off x="519112" y="1032174"/>
            <a:ext cx="11149013" cy="5736955"/>
          </a:xfrm>
        </p:spPr>
        <p:txBody>
          <a:bodyPr/>
          <a:lstStyle/>
          <a:p>
            <a:pPr marL="0" indent="0">
              <a:buNone/>
            </a:pPr>
            <a:r>
              <a:rPr lang="en-US" sz="2800" b="1" dirty="0" smtClean="0"/>
              <a:t>Fields</a:t>
            </a:r>
          </a:p>
          <a:p>
            <a:r>
              <a:rPr lang="en-US" sz="2800" dirty="0" smtClean="0"/>
              <a:t>TFS Field </a:t>
            </a:r>
            <a:r>
              <a:rPr lang="en-US" sz="2400" dirty="0" smtClean="0"/>
              <a:t>(Examples: Area Path, State, Assigned To)</a:t>
            </a:r>
            <a:endParaRPr lang="en-US" sz="2800" dirty="0" smtClean="0"/>
          </a:p>
          <a:p>
            <a:r>
              <a:rPr lang="en-US" sz="2800" dirty="0" smtClean="0"/>
              <a:t>Project Server Field </a:t>
            </a:r>
            <a:r>
              <a:rPr lang="en-US" sz="2400" dirty="0" smtClean="0"/>
              <a:t>(Examples: Resource Names, Project Area)</a:t>
            </a:r>
          </a:p>
          <a:p>
            <a:r>
              <a:rPr lang="en-US" sz="2800" dirty="0" smtClean="0"/>
              <a:t>TFS Mirror Field: Stores the Project Server field value</a:t>
            </a:r>
          </a:p>
          <a:p>
            <a:pPr marL="0" indent="0">
              <a:buNone/>
            </a:pPr>
            <a:r>
              <a:rPr lang="en-US" sz="2800" b="1" dirty="0" smtClean="0"/>
              <a:t>Rules</a:t>
            </a:r>
            <a:endParaRPr lang="en-US" sz="2800" b="1" dirty="0"/>
          </a:p>
          <a:p>
            <a:r>
              <a:rPr lang="en-US" sz="2800" dirty="0" smtClean="0"/>
              <a:t>Directionality: Two-way or One-way</a:t>
            </a:r>
          </a:p>
          <a:p>
            <a:pPr lvl="1"/>
            <a:r>
              <a:rPr lang="en-US" sz="2400" dirty="0" smtClean="0"/>
              <a:t>Two-way: Title</a:t>
            </a:r>
          </a:p>
          <a:p>
            <a:pPr lvl="1"/>
            <a:r>
              <a:rPr lang="en-US" sz="2400" dirty="0" smtClean="0"/>
              <a:t>One way from Project Server to TFS: Baseline Work</a:t>
            </a:r>
          </a:p>
          <a:p>
            <a:pPr lvl="1"/>
            <a:r>
              <a:rPr lang="en-US" sz="2400" dirty="0" smtClean="0"/>
              <a:t>One way from TFS to Project Server: Work Item ID</a:t>
            </a:r>
          </a:p>
          <a:p>
            <a:r>
              <a:rPr lang="en-US" sz="2800" dirty="0" smtClean="0"/>
              <a:t>Who is the master?</a:t>
            </a:r>
          </a:p>
          <a:p>
            <a:pPr lvl="1"/>
            <a:r>
              <a:rPr lang="en-US" sz="2400" dirty="0" smtClean="0"/>
              <a:t>Set Project Server as the master: Title</a:t>
            </a:r>
          </a:p>
          <a:p>
            <a:pPr lvl="1"/>
            <a:r>
              <a:rPr lang="en-US" sz="2400" dirty="0" smtClean="0"/>
              <a:t>Keep “two sets of books”: Remaining Work and Completed Work</a:t>
            </a:r>
          </a:p>
          <a:p>
            <a:r>
              <a:rPr lang="en-US" sz="2800" dirty="0" smtClean="0"/>
              <a:t>Control what is displayed in the Project Server tab</a:t>
            </a:r>
            <a:endParaRPr lang="en-US" sz="2800" dirty="0"/>
          </a:p>
        </p:txBody>
      </p:sp>
    </p:spTree>
    <p:extLst>
      <p:ext uri="{BB962C8B-B14F-4D97-AF65-F5344CB8AC3E}">
        <p14:creationId xmlns:p14="http://schemas.microsoft.com/office/powerpoint/2010/main" val="40814631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Field Mapping</a:t>
            </a:r>
            <a:endParaRPr lang="en-US" dirty="0"/>
          </a:p>
        </p:txBody>
      </p:sp>
      <p:sp>
        <p:nvSpPr>
          <p:cNvPr id="3" name="Content Placeholder 2"/>
          <p:cNvSpPr>
            <a:spLocks noGrp="1"/>
          </p:cNvSpPr>
          <p:nvPr>
            <p:ph idx="1"/>
          </p:nvPr>
        </p:nvSpPr>
        <p:spPr>
          <a:xfrm>
            <a:off x="519112" y="1447799"/>
            <a:ext cx="11149013" cy="2609945"/>
          </a:xfrm>
        </p:spPr>
        <p:txBody>
          <a:bodyPr/>
          <a:lstStyle/>
          <a:p>
            <a:pPr marL="514350" indent="-514350">
              <a:buFont typeface="+mj-lt"/>
              <a:buAutoNum type="arabicPeriod"/>
            </a:pPr>
            <a:r>
              <a:rPr lang="en-US" dirty="0" smtClean="0"/>
              <a:t>Determine additional fields</a:t>
            </a:r>
            <a:endParaRPr lang="en-US" dirty="0"/>
          </a:p>
          <a:p>
            <a:pPr marL="514350" indent="-514350">
              <a:buFont typeface="+mj-lt"/>
              <a:buAutoNum type="arabicPeriod"/>
            </a:pPr>
            <a:r>
              <a:rPr lang="en-US" dirty="0" smtClean="0"/>
              <a:t>Download the field mapping file</a:t>
            </a:r>
            <a:endParaRPr lang="en-US" dirty="0"/>
          </a:p>
          <a:p>
            <a:pPr marL="514350" indent="-514350">
              <a:buFont typeface="+mj-lt"/>
              <a:buAutoNum type="arabicPeriod"/>
            </a:pPr>
            <a:r>
              <a:rPr lang="en-US" dirty="0" smtClean="0"/>
              <a:t>Update the field mapping file</a:t>
            </a:r>
            <a:endParaRPr lang="en-US" dirty="0"/>
          </a:p>
          <a:p>
            <a:pPr marL="514350" indent="-514350">
              <a:buFont typeface="+mj-lt"/>
              <a:buAutoNum type="arabicPeriod"/>
            </a:pPr>
            <a:r>
              <a:rPr lang="en-US" dirty="0" smtClean="0"/>
              <a:t>Upload the field mapping file</a:t>
            </a:r>
            <a:endParaRPr lang="en-US" dirty="0"/>
          </a:p>
          <a:p>
            <a:pPr marL="0" indent="0">
              <a:buNone/>
            </a:pPr>
            <a:endParaRPr lang="en-US" dirty="0"/>
          </a:p>
        </p:txBody>
      </p:sp>
      <p:sp>
        <p:nvSpPr>
          <p:cNvPr id="5" name="Rounded Rectangle 4"/>
          <p:cNvSpPr/>
          <p:nvPr/>
        </p:nvSpPr>
        <p:spPr bwMode="auto">
          <a:xfrm>
            <a:off x="238127" y="4060370"/>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Determine Additional Fields to Map</a:t>
            </a:r>
          </a:p>
        </p:txBody>
      </p:sp>
      <p:sp>
        <p:nvSpPr>
          <p:cNvPr id="6" name="Rounded Rectangle 5"/>
          <p:cNvSpPr/>
          <p:nvPr/>
        </p:nvSpPr>
        <p:spPr bwMode="auto">
          <a:xfrm>
            <a:off x="2708501" y="4060370"/>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Download Field Mapping File</a:t>
            </a:r>
          </a:p>
        </p:txBody>
      </p:sp>
      <p:sp>
        <p:nvSpPr>
          <p:cNvPr id="7" name="Rounded Rectangle 6"/>
          <p:cNvSpPr/>
          <p:nvPr/>
        </p:nvSpPr>
        <p:spPr bwMode="auto">
          <a:xfrm>
            <a:off x="5178875" y="4103908"/>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Update Field Mapping File</a:t>
            </a:r>
          </a:p>
        </p:txBody>
      </p:sp>
      <p:sp>
        <p:nvSpPr>
          <p:cNvPr id="8" name="Rounded Rectangle 7"/>
          <p:cNvSpPr/>
          <p:nvPr/>
        </p:nvSpPr>
        <p:spPr bwMode="auto">
          <a:xfrm>
            <a:off x="7649251" y="4097216"/>
            <a:ext cx="1771649"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Upload Field Mapping File</a:t>
            </a:r>
          </a:p>
        </p:txBody>
      </p:sp>
      <p:sp>
        <p:nvSpPr>
          <p:cNvPr id="9" name="Rounded Rectangle 8"/>
          <p:cNvSpPr/>
          <p:nvPr/>
        </p:nvSpPr>
        <p:spPr bwMode="auto">
          <a:xfrm>
            <a:off x="9952265" y="4103909"/>
            <a:ext cx="2083252" cy="12001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Customize Project Server Tab on WIT Form</a:t>
            </a:r>
          </a:p>
          <a:p>
            <a:pPr algn="ctr" defTabSz="914099"/>
            <a:r>
              <a:rPr lang="en-US" i="1" dirty="0" smtClean="0">
                <a:solidFill>
                  <a:schemeClr val="tx1">
                    <a:alpha val="99000"/>
                  </a:schemeClr>
                </a:solidFill>
              </a:rPr>
              <a:t>(Optional)</a:t>
            </a:r>
          </a:p>
        </p:txBody>
      </p:sp>
      <p:sp>
        <p:nvSpPr>
          <p:cNvPr id="4" name="Right Arrow 3"/>
          <p:cNvSpPr/>
          <p:nvPr/>
        </p:nvSpPr>
        <p:spPr bwMode="auto">
          <a:xfrm>
            <a:off x="2008755" y="4418129"/>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 name="Right Arrow 10"/>
          <p:cNvSpPr/>
          <p:nvPr/>
        </p:nvSpPr>
        <p:spPr bwMode="auto">
          <a:xfrm>
            <a:off x="4479129" y="4461668"/>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 name="Right Arrow 11"/>
          <p:cNvSpPr/>
          <p:nvPr/>
        </p:nvSpPr>
        <p:spPr bwMode="auto">
          <a:xfrm>
            <a:off x="6949504" y="4454976"/>
            <a:ext cx="700767"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 name="Right Arrow 12"/>
          <p:cNvSpPr/>
          <p:nvPr/>
        </p:nvSpPr>
        <p:spPr bwMode="auto">
          <a:xfrm>
            <a:off x="9419880" y="4461668"/>
            <a:ext cx="533405" cy="4846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5050442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Customer Value</a:t>
            </a:r>
            <a:br>
              <a:rPr lang="en-US" dirty="0" smtClean="0"/>
            </a:br>
            <a:r>
              <a:rPr lang="en-US" sz="3200" dirty="0" smtClean="0">
                <a:gradFill>
                  <a:gsLst>
                    <a:gs pos="50000">
                      <a:schemeClr val="tx2"/>
                    </a:gs>
                    <a:gs pos="100000">
                      <a:schemeClr val="tx2"/>
                    </a:gs>
                  </a:gsLst>
                  <a:lin ang="5400000" scaled="0"/>
                </a:gradFill>
              </a:rPr>
              <a:t>TFS and Project Server Integration Feature Pack</a:t>
            </a:r>
            <a:endParaRPr lang="en-US" sz="3200" dirty="0"/>
          </a:p>
        </p:txBody>
      </p:sp>
      <p:sp>
        <p:nvSpPr>
          <p:cNvPr id="3" name="Content Placeholder 2"/>
          <p:cNvSpPr>
            <a:spLocks noGrp="1"/>
          </p:cNvSpPr>
          <p:nvPr>
            <p:ph type="body" sz="quarter" idx="10"/>
          </p:nvPr>
        </p:nvSpPr>
        <p:spPr>
          <a:xfrm>
            <a:off x="519113" y="1447799"/>
            <a:ext cx="11318026" cy="3194721"/>
          </a:xfrm>
        </p:spPr>
        <p:txBody>
          <a:bodyPr/>
          <a:lstStyle/>
          <a:p>
            <a:pPr>
              <a:spcAft>
                <a:spcPts val="1200"/>
              </a:spcAft>
            </a:pPr>
            <a:r>
              <a:rPr lang="en-US" sz="2800" b="1" dirty="0" smtClean="0">
                <a:solidFill>
                  <a:srgbClr val="FFFF00"/>
                </a:solidFill>
              </a:rPr>
              <a:t>Bridges</a:t>
            </a:r>
            <a:r>
              <a:rPr lang="en-US" sz="2800" b="1" dirty="0" smtClean="0">
                <a:solidFill>
                  <a:schemeClr val="accent1"/>
                </a:solidFill>
              </a:rPr>
              <a:t> </a:t>
            </a:r>
            <a:r>
              <a:rPr lang="en-US" sz="2800" dirty="0" smtClean="0"/>
              <a:t>the </a:t>
            </a:r>
            <a:r>
              <a:rPr lang="en-US" sz="2800" dirty="0"/>
              <a:t>gap between </a:t>
            </a:r>
            <a:r>
              <a:rPr lang="en-US" sz="2800" b="1" dirty="0" smtClean="0">
                <a:solidFill>
                  <a:srgbClr val="FFFF00"/>
                </a:solidFill>
              </a:rPr>
              <a:t>Project </a:t>
            </a:r>
            <a:r>
              <a:rPr lang="en-US" sz="2800" b="1" dirty="0">
                <a:solidFill>
                  <a:srgbClr val="FFFF00"/>
                </a:solidFill>
              </a:rPr>
              <a:t>Portfolio Management </a:t>
            </a:r>
            <a:r>
              <a:rPr lang="en-US" sz="2800" dirty="0"/>
              <a:t>and </a:t>
            </a:r>
            <a:r>
              <a:rPr lang="en-US" sz="2800" b="1" dirty="0">
                <a:solidFill>
                  <a:srgbClr val="FFFF00"/>
                </a:solidFill>
              </a:rPr>
              <a:t>Application </a:t>
            </a:r>
            <a:r>
              <a:rPr lang="en-US" sz="2800" b="1" dirty="0" smtClean="0">
                <a:solidFill>
                  <a:srgbClr val="FFFF00"/>
                </a:solidFill>
              </a:rPr>
              <a:t>Development</a:t>
            </a:r>
            <a:endParaRPr lang="en-US" sz="2800" dirty="0">
              <a:solidFill>
                <a:srgbClr val="FFFF00"/>
              </a:solidFill>
            </a:endParaRPr>
          </a:p>
          <a:p>
            <a:pPr>
              <a:spcAft>
                <a:spcPts val="1200"/>
              </a:spcAft>
            </a:pPr>
            <a:r>
              <a:rPr lang="en-US" sz="2800" dirty="0" smtClean="0"/>
              <a:t>Enables </a:t>
            </a:r>
            <a:r>
              <a:rPr lang="en-US" sz="2800" dirty="0"/>
              <a:t>developers and project managers to use the </a:t>
            </a:r>
            <a:r>
              <a:rPr lang="en-US" sz="2800" b="1" dirty="0">
                <a:solidFill>
                  <a:srgbClr val="FFFF00"/>
                </a:solidFill>
              </a:rPr>
              <a:t>tools and processes of their choice</a:t>
            </a:r>
            <a:r>
              <a:rPr lang="en-US" sz="2800" dirty="0">
                <a:solidFill>
                  <a:srgbClr val="FFFF00"/>
                </a:solidFill>
              </a:rPr>
              <a:t> </a:t>
            </a:r>
            <a:endParaRPr lang="en-US" sz="2800" dirty="0" smtClean="0">
              <a:solidFill>
                <a:srgbClr val="FFFF00"/>
              </a:solidFill>
            </a:endParaRPr>
          </a:p>
          <a:p>
            <a:pPr>
              <a:spcAft>
                <a:spcPts val="1200"/>
              </a:spcAft>
            </a:pPr>
            <a:r>
              <a:rPr lang="en-US" sz="2800" dirty="0" smtClean="0"/>
              <a:t>Allows teams </a:t>
            </a:r>
            <a:r>
              <a:rPr lang="en-US" sz="2800" dirty="0"/>
              <a:t>to </a:t>
            </a:r>
            <a:r>
              <a:rPr lang="en-US" sz="2800" b="1" dirty="0">
                <a:solidFill>
                  <a:srgbClr val="FFFF00"/>
                </a:solidFill>
              </a:rPr>
              <a:t>share project information transparently </a:t>
            </a:r>
            <a:r>
              <a:rPr lang="en-US" sz="2800" dirty="0"/>
              <a:t>and provide management with insight into resource utilization, portfolio execution and alignment with strategic </a:t>
            </a:r>
            <a:r>
              <a:rPr lang="en-US" sz="2800" dirty="0" smtClean="0"/>
              <a:t>objectives</a:t>
            </a:r>
          </a:p>
        </p:txBody>
      </p:sp>
      <p:grpSp>
        <p:nvGrpSpPr>
          <p:cNvPr id="18" name="Group 17"/>
          <p:cNvGrpSpPr/>
          <p:nvPr/>
        </p:nvGrpSpPr>
        <p:grpSpPr>
          <a:xfrm>
            <a:off x="2232561" y="5121266"/>
            <a:ext cx="7255821" cy="1219121"/>
            <a:chOff x="1626919" y="5121267"/>
            <a:chExt cx="7255821" cy="1219121"/>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919" y="5241320"/>
              <a:ext cx="3807807" cy="97901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711" y="5121267"/>
              <a:ext cx="2279029" cy="1219121"/>
            </a:xfrm>
            <a:prstGeom prst="rect">
              <a:avLst/>
            </a:prstGeom>
          </p:spPr>
        </p:pic>
      </p:grpSp>
    </p:spTree>
    <p:extLst>
      <p:ext uri="{BB962C8B-B14F-4D97-AF65-F5344CB8AC3E}">
        <p14:creationId xmlns:p14="http://schemas.microsoft.com/office/powerpoint/2010/main" val="4064704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Voices</a:t>
            </a:r>
            <a:endParaRPr lang="en-US" dirty="0"/>
          </a:p>
        </p:txBody>
      </p:sp>
      <p:sp>
        <p:nvSpPr>
          <p:cNvPr id="5" name="Rectangle 4"/>
          <p:cNvSpPr/>
          <p:nvPr/>
        </p:nvSpPr>
        <p:spPr>
          <a:xfrm>
            <a:off x="3668499" y="1258544"/>
            <a:ext cx="8303637" cy="1200329"/>
          </a:xfrm>
          <a:prstGeom prst="rect">
            <a:avLst/>
          </a:prstGeom>
        </p:spPr>
        <p:txBody>
          <a:bodyPr wrap="square">
            <a:spAutoFit/>
          </a:bodyPr>
          <a:lstStyle/>
          <a:p>
            <a:r>
              <a:rPr lang="en-US" dirty="0" smtClean="0"/>
              <a:t>“Integrating </a:t>
            </a:r>
            <a:r>
              <a:rPr lang="en-US" dirty="0"/>
              <a:t>Team Foundation Server and Project Server I have traceability over my project and visibility over my resources and projects across my organization. I can extract the best from an ALM </a:t>
            </a:r>
            <a:r>
              <a:rPr lang="en-US" dirty="0" smtClean="0"/>
              <a:t>platform.” </a:t>
            </a:r>
            <a:endParaRPr lang="en-US" dirty="0"/>
          </a:p>
          <a:p>
            <a:pPr algn="r"/>
            <a:r>
              <a:rPr lang="pt-BR" sz="1200" i="1" dirty="0" smtClean="0"/>
              <a:t>Daniel </a:t>
            </a:r>
            <a:r>
              <a:rPr lang="pt-BR" sz="1200" i="1" dirty="0"/>
              <a:t>Franco Abrahão de </a:t>
            </a:r>
            <a:r>
              <a:rPr lang="pt-BR" sz="1200" i="1" dirty="0" smtClean="0"/>
              <a:t>Oliveira</a:t>
            </a:r>
            <a:r>
              <a:rPr lang="en-US" sz="1200" i="1" dirty="0" smtClean="0"/>
              <a:t>, </a:t>
            </a:r>
            <a:r>
              <a:rPr lang="en-US" sz="1200" i="1" dirty="0"/>
              <a:t>ALM Team Manager, </a:t>
            </a:r>
            <a:r>
              <a:rPr lang="en-US" sz="1200" i="1" dirty="0" err="1" smtClean="0"/>
              <a:t>TechResult</a:t>
            </a:r>
            <a:r>
              <a:rPr lang="en-US" dirty="0"/>
              <a:t>	</a:t>
            </a:r>
          </a:p>
        </p:txBody>
      </p:sp>
      <p:sp>
        <p:nvSpPr>
          <p:cNvPr id="6" name="Rectangle 5"/>
          <p:cNvSpPr/>
          <p:nvPr/>
        </p:nvSpPr>
        <p:spPr>
          <a:xfrm>
            <a:off x="3770073" y="3141772"/>
            <a:ext cx="8303637" cy="1477328"/>
          </a:xfrm>
          <a:prstGeom prst="rect">
            <a:avLst/>
          </a:prstGeom>
        </p:spPr>
        <p:txBody>
          <a:bodyPr wrap="square">
            <a:spAutoFit/>
          </a:bodyPr>
          <a:lstStyle/>
          <a:p>
            <a:r>
              <a:rPr lang="en-US" dirty="0"/>
              <a:t>“When we talk with developers and testers, we can easily correlate that schedule to the details in Visual Studio Team Foundation Server 2010. As a result, everyone has better clarity. I have that level of confidence now because I’m supported by real </a:t>
            </a:r>
            <a:r>
              <a:rPr lang="en-US" dirty="0" smtClean="0"/>
              <a:t>data.” </a:t>
            </a:r>
            <a:endParaRPr lang="en-US" dirty="0"/>
          </a:p>
          <a:p>
            <a:pPr algn="r"/>
            <a:r>
              <a:rPr lang="en-US" sz="1200" i="1" dirty="0" smtClean="0"/>
              <a:t>Michael Lucas</a:t>
            </a:r>
            <a:r>
              <a:rPr lang="en-US" sz="1200" i="1" dirty="0"/>
              <a:t>, </a:t>
            </a:r>
            <a:r>
              <a:rPr lang="en-US" sz="1200" i="1" dirty="0" smtClean="0"/>
              <a:t>Senior Program </a:t>
            </a:r>
            <a:r>
              <a:rPr lang="en-US" sz="1200" i="1" dirty="0"/>
              <a:t>Management Lead, </a:t>
            </a:r>
            <a:r>
              <a:rPr lang="en-US" sz="1200" i="1" dirty="0" smtClean="0"/>
              <a:t>Microsoft</a:t>
            </a:r>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6" y="1394797"/>
            <a:ext cx="3349145" cy="75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5" y="3280461"/>
            <a:ext cx="3453500" cy="427482"/>
          </a:xfrm>
          <a:prstGeom prst="rect">
            <a:avLst/>
          </a:prstGeom>
        </p:spPr>
      </p:pic>
      <p:sp>
        <p:nvSpPr>
          <p:cNvPr id="3" name="TextBox 2"/>
          <p:cNvSpPr txBox="1"/>
          <p:nvPr/>
        </p:nvSpPr>
        <p:spPr>
          <a:xfrm>
            <a:off x="2008261" y="5759865"/>
            <a:ext cx="7340837"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hlinkClick r:id="rId5"/>
              </a:rPr>
              <a:t>Microsoft Customer Case Studies </a:t>
            </a:r>
            <a:endParaRPr lang="en-US" sz="20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1821270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Demonstration Virtual Machine</a:t>
            </a:r>
            <a:endParaRPr lang="en-US" dirty="0"/>
          </a:p>
        </p:txBody>
      </p:sp>
      <p:sp>
        <p:nvSpPr>
          <p:cNvPr id="7" name="Content Placeholder 6"/>
          <p:cNvSpPr>
            <a:spLocks noGrp="1"/>
          </p:cNvSpPr>
          <p:nvPr>
            <p:ph type="body" sz="quarter" idx="10"/>
          </p:nvPr>
        </p:nvSpPr>
        <p:spPr>
          <a:xfrm>
            <a:off x="519112" y="1447799"/>
            <a:ext cx="11149013" cy="4468916"/>
          </a:xfrm>
        </p:spPr>
        <p:txBody>
          <a:bodyPr/>
          <a:lstStyle/>
          <a:p>
            <a:r>
              <a:rPr lang="en-US" sz="2800" dirty="0">
                <a:hlinkClick r:id="rId2"/>
              </a:rPr>
              <a:t>http://go.microsoft.com/fwlink/?</a:t>
            </a:r>
            <a:r>
              <a:rPr lang="en-US" sz="2800" dirty="0" smtClean="0">
                <a:hlinkClick r:id="rId2"/>
              </a:rPr>
              <a:t>LinkID=196413</a:t>
            </a:r>
            <a:r>
              <a:rPr lang="en-US" sz="2800" dirty="0" smtClean="0"/>
              <a:t> </a:t>
            </a:r>
            <a:endParaRPr lang="en-US" sz="2800" dirty="0"/>
          </a:p>
          <a:p>
            <a:r>
              <a:rPr lang="en-US" sz="2800" dirty="0" smtClean="0"/>
              <a:t>Require Windows Server 2008 with Hyper-V</a:t>
            </a:r>
          </a:p>
          <a:p>
            <a:r>
              <a:rPr lang="en-US" sz="2800" dirty="0" smtClean="0"/>
              <a:t>Contains </a:t>
            </a:r>
            <a:r>
              <a:rPr lang="en-US" sz="2800" dirty="0"/>
              <a:t>the following hands-on labs, which also function as demo scripts:</a:t>
            </a:r>
          </a:p>
          <a:p>
            <a:pPr lvl="1"/>
            <a:r>
              <a:rPr lang="en-US" sz="2400" dirty="0"/>
              <a:t>Top-Down Planning of Business Requirements within an Enterprise Project using Team Foundation Server and Project Server</a:t>
            </a:r>
          </a:p>
          <a:p>
            <a:pPr lvl="1"/>
            <a:r>
              <a:rPr lang="en-US" sz="2400" dirty="0"/>
              <a:t>Managing Project Details in an Enterprise Project Plan Mapped to a Team Project in Team Foundation Server</a:t>
            </a:r>
          </a:p>
          <a:p>
            <a:pPr lvl="1"/>
            <a:r>
              <a:rPr lang="en-US" sz="2400" dirty="0"/>
              <a:t>Making Agile Team Progress Visible to the Project Management Office</a:t>
            </a:r>
          </a:p>
          <a:p>
            <a:pPr lvl="1"/>
            <a:r>
              <a:rPr lang="en-US" sz="2400" dirty="0"/>
              <a:t>Managing Field Mappings for Integration of Team Foundation Server and Project </a:t>
            </a:r>
            <a:r>
              <a:rPr lang="en-US" sz="2400" dirty="0" smtClean="0"/>
              <a:t>Server</a:t>
            </a:r>
          </a:p>
        </p:txBody>
      </p:sp>
    </p:spTree>
    <p:extLst>
      <p:ext uri="{BB962C8B-B14F-4D97-AF65-F5344CB8AC3E}">
        <p14:creationId xmlns:p14="http://schemas.microsoft.com/office/powerpoint/2010/main" val="28446130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8"/>
            <a:ext cx="11173090" cy="553998"/>
          </a:xfrm>
        </p:spPr>
        <p:txBody>
          <a:bodyPr/>
          <a:lstStyle/>
          <a:p>
            <a:r>
              <a:rPr lang="en-US" sz="4000" dirty="0" smtClean="0">
                <a:solidFill>
                  <a:schemeClr val="tx1"/>
                </a:solidFill>
              </a:rPr>
              <a:t>TFS and PS Integration Feature Pack resources</a:t>
            </a:r>
            <a:endParaRPr lang="en-US" sz="5400" dirty="0">
              <a:solidFill>
                <a:schemeClr val="tx1"/>
              </a:solidFill>
            </a:endParaRPr>
          </a:p>
        </p:txBody>
      </p:sp>
      <p:sp>
        <p:nvSpPr>
          <p:cNvPr id="3" name="Content Placeholder 2"/>
          <p:cNvSpPr>
            <a:spLocks noGrp="1"/>
          </p:cNvSpPr>
          <p:nvPr>
            <p:ph idx="1"/>
          </p:nvPr>
        </p:nvSpPr>
        <p:spPr>
          <a:xfrm>
            <a:off x="507868" y="1447800"/>
            <a:ext cx="11173090" cy="4696670"/>
          </a:xfrm>
        </p:spPr>
        <p:txBody>
          <a:bodyPr/>
          <a:lstStyle/>
          <a:p>
            <a:r>
              <a:rPr lang="en-US" sz="2800" dirty="0" smtClean="0"/>
              <a:t>Solutions </a:t>
            </a:r>
            <a:r>
              <a:rPr lang="en-US" sz="2800" dirty="0"/>
              <a:t>For Application Lifecycle Management: </a:t>
            </a:r>
            <a:r>
              <a:rPr lang="en-US" sz="2800" dirty="0">
                <a:solidFill>
                  <a:schemeClr val="tx2"/>
                </a:solidFill>
                <a:hlinkClick r:id="rId3"/>
              </a:rPr>
              <a:t>http://</a:t>
            </a:r>
            <a:r>
              <a:rPr lang="en-US" sz="2800" dirty="0" smtClean="0">
                <a:solidFill>
                  <a:schemeClr val="tx2"/>
                </a:solidFill>
                <a:hlinkClick r:id="rId3"/>
              </a:rPr>
              <a:t>www.microsoft.com/visualstudio/en-us/solutions/management</a:t>
            </a:r>
            <a:r>
              <a:rPr lang="en-US" sz="2800" dirty="0" smtClean="0">
                <a:solidFill>
                  <a:schemeClr val="tx2"/>
                </a:solidFill>
              </a:rPr>
              <a:t> </a:t>
            </a:r>
          </a:p>
          <a:p>
            <a:r>
              <a:rPr lang="en-US" sz="2800" dirty="0" smtClean="0">
                <a:solidFill>
                  <a:schemeClr val="tx1"/>
                </a:solidFill>
              </a:rPr>
              <a:t>White papers:</a:t>
            </a:r>
          </a:p>
          <a:p>
            <a:pPr lvl="1"/>
            <a:r>
              <a:rPr lang="en-US" dirty="0">
                <a:solidFill>
                  <a:schemeClr val="tx1"/>
                </a:solidFill>
              </a:rPr>
              <a:t>Reconciling the Agile Team with Enterprise Project </a:t>
            </a:r>
            <a:r>
              <a:rPr lang="en-US" dirty="0" smtClean="0">
                <a:solidFill>
                  <a:schemeClr val="tx1"/>
                </a:solidFill>
              </a:rPr>
              <a:t>Management </a:t>
            </a:r>
            <a:r>
              <a:rPr lang="en-US" dirty="0" smtClean="0">
                <a:solidFill>
                  <a:schemeClr val="tx2"/>
                </a:solidFill>
                <a:hlinkClick r:id="rId4"/>
              </a:rPr>
              <a:t>PDF</a:t>
            </a:r>
            <a:r>
              <a:rPr lang="en-US" dirty="0" smtClean="0">
                <a:solidFill>
                  <a:schemeClr val="tx2"/>
                </a:solidFill>
              </a:rPr>
              <a:t> </a:t>
            </a:r>
            <a:r>
              <a:rPr lang="en-US" dirty="0" smtClean="0">
                <a:solidFill>
                  <a:schemeClr val="tx1"/>
                </a:solidFill>
              </a:rPr>
              <a:t>-</a:t>
            </a:r>
            <a:r>
              <a:rPr lang="en-US" dirty="0" smtClean="0">
                <a:solidFill>
                  <a:schemeClr val="tx2"/>
                </a:solidFill>
              </a:rPr>
              <a:t> </a:t>
            </a:r>
            <a:r>
              <a:rPr lang="en-US" dirty="0" smtClean="0">
                <a:solidFill>
                  <a:schemeClr val="tx2"/>
                </a:solidFill>
                <a:hlinkClick r:id="rId5"/>
              </a:rPr>
              <a:t>XPS</a:t>
            </a:r>
            <a:endParaRPr lang="en-US" dirty="0" smtClean="0">
              <a:solidFill>
                <a:schemeClr val="tx2"/>
              </a:solidFill>
            </a:endParaRPr>
          </a:p>
          <a:p>
            <a:pPr lvl="1"/>
            <a:r>
              <a:rPr lang="en-US" dirty="0">
                <a:solidFill>
                  <a:schemeClr val="tx1"/>
                </a:solidFill>
              </a:rPr>
              <a:t>Project and Work Management with Project Server 2010 </a:t>
            </a:r>
            <a:r>
              <a:rPr lang="en-US" dirty="0" smtClean="0">
                <a:solidFill>
                  <a:schemeClr val="tx1"/>
                </a:solidFill>
              </a:rPr>
              <a:t>and </a:t>
            </a:r>
            <a:r>
              <a:rPr lang="en-US" dirty="0">
                <a:solidFill>
                  <a:schemeClr val="tx1"/>
                </a:solidFill>
              </a:rPr>
              <a:t>Team Foundation Server </a:t>
            </a:r>
            <a:r>
              <a:rPr lang="en-US" dirty="0" smtClean="0">
                <a:solidFill>
                  <a:schemeClr val="tx1"/>
                </a:solidFill>
              </a:rPr>
              <a:t>2010: </a:t>
            </a:r>
            <a:r>
              <a:rPr lang="en-US" dirty="0" smtClean="0">
                <a:solidFill>
                  <a:schemeClr val="tx2"/>
                </a:solidFill>
                <a:hlinkClick r:id="rId6"/>
              </a:rPr>
              <a:t>PDF</a:t>
            </a:r>
            <a:r>
              <a:rPr lang="en-US" dirty="0" smtClean="0">
                <a:solidFill>
                  <a:schemeClr val="tx2"/>
                </a:solidFill>
              </a:rPr>
              <a:t> </a:t>
            </a:r>
            <a:r>
              <a:rPr lang="en-US" dirty="0" smtClean="0">
                <a:solidFill>
                  <a:schemeClr val="tx1"/>
                </a:solidFill>
              </a:rPr>
              <a:t>-</a:t>
            </a:r>
            <a:r>
              <a:rPr lang="en-US" dirty="0" smtClean="0">
                <a:solidFill>
                  <a:schemeClr val="tx2"/>
                </a:solidFill>
              </a:rPr>
              <a:t> </a:t>
            </a:r>
            <a:r>
              <a:rPr lang="en-US" dirty="0" smtClean="0">
                <a:solidFill>
                  <a:schemeClr val="tx2"/>
                </a:solidFill>
                <a:hlinkClick r:id="rId7"/>
              </a:rPr>
              <a:t>XPS</a:t>
            </a:r>
            <a:endParaRPr lang="en-US" dirty="0" smtClean="0">
              <a:solidFill>
                <a:schemeClr val="tx2"/>
              </a:solidFill>
            </a:endParaRPr>
          </a:p>
          <a:p>
            <a:r>
              <a:rPr lang="en-US" sz="2800" dirty="0" smtClean="0"/>
              <a:t>MSDN </a:t>
            </a:r>
            <a:r>
              <a:rPr lang="en-US" sz="2800" dirty="0"/>
              <a:t>Product documentation: </a:t>
            </a:r>
            <a:r>
              <a:rPr lang="en-US" sz="2800" dirty="0" smtClean="0">
                <a:hlinkClick r:id="rId8"/>
              </a:rPr>
              <a:t>http</a:t>
            </a:r>
            <a:r>
              <a:rPr lang="en-US" sz="2800" dirty="0">
                <a:hlinkClick r:id="rId8"/>
              </a:rPr>
              <a:t>://</a:t>
            </a:r>
            <a:r>
              <a:rPr lang="en-US" sz="2800" dirty="0" smtClean="0">
                <a:hlinkClick r:id="rId8"/>
              </a:rPr>
              <a:t>msdn.microsoft.com/library/gg455680.aspx</a:t>
            </a:r>
            <a:endParaRPr lang="en-US" sz="2800" dirty="0" smtClean="0"/>
          </a:p>
          <a:p>
            <a:pPr marL="460375" lvl="1" indent="-460375"/>
            <a:r>
              <a:rPr lang="en-US" dirty="0" smtClean="0"/>
              <a:t>MSDN </a:t>
            </a:r>
            <a:r>
              <a:rPr lang="en-US" dirty="0"/>
              <a:t>Public Forums: </a:t>
            </a:r>
            <a:r>
              <a:rPr lang="en-US" dirty="0">
                <a:solidFill>
                  <a:schemeClr val="tx2"/>
                </a:solidFill>
                <a:hlinkClick r:id="rId9"/>
              </a:rPr>
              <a:t>Team Foundation Server and Project Server </a:t>
            </a:r>
            <a:r>
              <a:rPr lang="en-US" dirty="0" smtClean="0">
                <a:solidFill>
                  <a:schemeClr val="tx2"/>
                </a:solidFill>
                <a:hlinkClick r:id="rId9"/>
              </a:rPr>
              <a:t>Integration</a:t>
            </a:r>
            <a:endParaRPr lang="en-US" dirty="0">
              <a:solidFill>
                <a:schemeClr val="tx2"/>
              </a:solidFill>
            </a:endParaRPr>
          </a:p>
        </p:txBody>
      </p:sp>
    </p:spTree>
    <p:extLst>
      <p:ext uri="{BB962C8B-B14F-4D97-AF65-F5344CB8AC3E}">
        <p14:creationId xmlns:p14="http://schemas.microsoft.com/office/powerpoint/2010/main" val="4262078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ame Side Corner Rectangle 26"/>
          <p:cNvSpPr/>
          <p:nvPr/>
        </p:nvSpPr>
        <p:spPr>
          <a:xfrm rot="10800000">
            <a:off x="752134" y="2414933"/>
            <a:ext cx="4402317" cy="3599148"/>
          </a:xfrm>
          <a:prstGeom prst="round2SameRect">
            <a:avLst>
              <a:gd name="adj1" fmla="val 3878"/>
              <a:gd name="adj2" fmla="val 0"/>
            </a:avLst>
          </a:prstGeom>
          <a:gradFill flip="none" rotWithShape="1">
            <a:gsLst>
              <a:gs pos="0">
                <a:schemeClr val="accent5"/>
              </a:gs>
              <a:gs pos="60000">
                <a:schemeClr val="accent4"/>
              </a:gs>
            </a:gsLst>
            <a:lin ang="5400000" scaled="0"/>
            <a:tileRect/>
          </a:gradFill>
          <a:ln w="76200" cap="rnd" cmpd="sng" algn="ctr">
            <a:gradFill flip="none" rotWithShape="1">
              <a:gsLst>
                <a:gs pos="0">
                  <a:srgbClr val="97979F"/>
                </a:gs>
                <a:gs pos="74000">
                  <a:srgbClr val="E2E2E2"/>
                </a:gs>
              </a:gsLst>
              <a:lin ang="5400000" scaled="0"/>
              <a:tileRect/>
            </a:gradFill>
            <a:prstDash val="solid"/>
          </a:ln>
          <a:effectLst>
            <a:outerShdw blurRad="139700" dist="381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70" name="Round Same Side Corner Rectangle 69"/>
          <p:cNvSpPr/>
          <p:nvPr/>
        </p:nvSpPr>
        <p:spPr>
          <a:xfrm rot="10800000">
            <a:off x="7152790" y="2394417"/>
            <a:ext cx="4402317" cy="3599148"/>
          </a:xfrm>
          <a:prstGeom prst="round2SameRect">
            <a:avLst>
              <a:gd name="adj1" fmla="val 3878"/>
              <a:gd name="adj2" fmla="val 0"/>
            </a:avLst>
          </a:prstGeom>
          <a:gradFill flip="none" rotWithShape="1">
            <a:gsLst>
              <a:gs pos="0">
                <a:schemeClr val="accent5"/>
              </a:gs>
              <a:gs pos="60000">
                <a:schemeClr val="accent4"/>
              </a:gs>
            </a:gsLst>
            <a:lin ang="5400000" scaled="0"/>
            <a:tileRect/>
          </a:gradFill>
          <a:ln w="76200" cap="rnd" cmpd="sng" algn="ctr">
            <a:gradFill flip="none" rotWithShape="1">
              <a:gsLst>
                <a:gs pos="0">
                  <a:srgbClr val="97979F"/>
                </a:gs>
                <a:gs pos="74000">
                  <a:srgbClr val="E2E2E2"/>
                </a:gs>
              </a:gsLst>
              <a:lin ang="5400000" scaled="0"/>
              <a:tileRect/>
            </a:gradFill>
            <a:prstDash val="solid"/>
          </a:ln>
          <a:effectLst>
            <a:outerShdw blurRad="139700" dist="381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71" name="Round Same Side Corner Rectangle 70"/>
          <p:cNvSpPr/>
          <p:nvPr/>
        </p:nvSpPr>
        <p:spPr>
          <a:xfrm>
            <a:off x="7099562" y="2156399"/>
            <a:ext cx="4512362" cy="803436"/>
          </a:xfrm>
          <a:prstGeom prst="round2SameRect">
            <a:avLst>
              <a:gd name="adj1" fmla="val 25119"/>
              <a:gd name="adj2" fmla="val 0"/>
            </a:avLst>
          </a:prstGeom>
          <a:gradFill flip="none" rotWithShape="1">
            <a:gsLst>
              <a:gs pos="100000">
                <a:schemeClr val="accent5"/>
              </a:gs>
              <a:gs pos="65000">
                <a:schemeClr val="accent2"/>
              </a:gs>
              <a:gs pos="21000">
                <a:srgbClr val="9999FF"/>
              </a:gs>
              <a:gs pos="20000">
                <a:srgbClr val="B3B3FF"/>
              </a:gs>
            </a:gsLst>
            <a:lin ang="5400000" scaled="0"/>
            <a:tileRect/>
          </a:gradFill>
          <a:ln w="25400" cap="rnd" cmpd="sng" algn="ctr">
            <a:noFill/>
            <a:prstDash val="solid"/>
          </a:ln>
          <a:effectLst>
            <a:outerShdw blurRad="76200" dist="63500" dir="5400000" algn="t"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72" name="Rectangle 71"/>
          <p:cNvSpPr/>
          <p:nvPr/>
        </p:nvSpPr>
        <p:spPr>
          <a:xfrm>
            <a:off x="7186506" y="2294872"/>
            <a:ext cx="4229982" cy="400110"/>
          </a:xfrm>
          <a:prstGeom prst="rect">
            <a:avLst/>
          </a:prstGeom>
          <a:effectLst>
            <a:outerShdw blurRad="12700" dist="12700" dir="5400000" algn="t" rotWithShape="0">
              <a:prstClr val="black">
                <a:alpha val="31000"/>
              </a:prstClr>
            </a:outerShdw>
          </a:effectLst>
        </p:spPr>
        <p:txBody>
          <a:bodyPr wrap="square">
            <a:spAutoFit/>
          </a:bodyPr>
          <a:lstStyle/>
          <a:p>
            <a:pPr algn="ctr"/>
            <a:r>
              <a:rPr lang="en-US" sz="2000" dirty="0" smtClean="0">
                <a:latin typeface="+mj-lt"/>
              </a:rPr>
              <a:t>Application Development</a:t>
            </a:r>
            <a:endParaRPr lang="en-US" sz="2000" dirty="0">
              <a:latin typeface="+mj-lt"/>
            </a:endParaRPr>
          </a:p>
        </p:txBody>
      </p:sp>
      <p:cxnSp>
        <p:nvCxnSpPr>
          <p:cNvPr id="73" name="Straight Connector 72"/>
          <p:cNvCxnSpPr/>
          <p:nvPr/>
        </p:nvCxnSpPr>
        <p:spPr bwMode="auto">
          <a:xfrm>
            <a:off x="7100176" y="2961347"/>
            <a:ext cx="4504983" cy="1170"/>
          </a:xfrm>
          <a:prstGeom prst="line">
            <a:avLst/>
          </a:prstGeom>
          <a:noFill/>
          <a:ln w="6350" cap="flat" cmpd="sng" algn="ctr">
            <a:solidFill>
              <a:schemeClr val="tx1">
                <a:alpha val="79000"/>
              </a:schemeClr>
            </a:solidFill>
            <a:prstDash val="solid"/>
            <a:round/>
            <a:headEnd type="none" w="med" len="med"/>
            <a:tailEnd type="none" w="med" len="med"/>
          </a:ln>
          <a:effectLst/>
        </p:spPr>
      </p:cxnSp>
      <p:sp>
        <p:nvSpPr>
          <p:cNvPr id="2" name="Title 1"/>
          <p:cNvSpPr>
            <a:spLocks noGrp="1"/>
          </p:cNvSpPr>
          <p:nvPr>
            <p:ph type="title"/>
          </p:nvPr>
        </p:nvSpPr>
        <p:spPr>
          <a:xfrm>
            <a:off x="519112" y="228600"/>
            <a:ext cx="11149013" cy="886397"/>
          </a:xfrm>
        </p:spPr>
        <p:txBody>
          <a:bodyPr/>
          <a:lstStyle/>
          <a:p>
            <a:r>
              <a:rPr lang="en-US" sz="3600" dirty="0" smtClean="0"/>
              <a:t>Connecting Two Disparate Worlds</a:t>
            </a:r>
            <a:r>
              <a:rPr lang="en-US" dirty="0" smtClean="0"/>
              <a:t/>
            </a:r>
            <a:br>
              <a:rPr lang="en-US" dirty="0" smtClean="0"/>
            </a:br>
            <a:r>
              <a:rPr sz="2800" dirty="0">
                <a:solidFill>
                  <a:schemeClr val="tx1"/>
                </a:solidFill>
              </a:rPr>
              <a:t>Related </a:t>
            </a:r>
            <a:r>
              <a:rPr lang="en-US" sz="2800" dirty="0" smtClean="0">
                <a:solidFill>
                  <a:schemeClr val="tx1"/>
                </a:solidFill>
              </a:rPr>
              <a:t>but separate disciplines</a:t>
            </a:r>
            <a:endParaRPr lang="en-US" sz="3200" dirty="0">
              <a:solidFill>
                <a:schemeClr val="tx1"/>
              </a:solidFill>
            </a:endParaRPr>
          </a:p>
        </p:txBody>
      </p:sp>
      <p:sp>
        <p:nvSpPr>
          <p:cNvPr id="51" name="Rectangle 50"/>
          <p:cNvSpPr/>
          <p:nvPr/>
        </p:nvSpPr>
        <p:spPr>
          <a:xfrm>
            <a:off x="228601" y="1413537"/>
            <a:ext cx="2133600" cy="523220"/>
          </a:xfrm>
          <a:prstGeom prst="rect">
            <a:avLst/>
          </a:prstGeom>
        </p:spPr>
        <p:txBody>
          <a:bodyPr wrap="square">
            <a:spAutoFit/>
          </a:bodyPr>
          <a:lstStyle/>
          <a:p>
            <a:pPr algn="ctr"/>
            <a:r>
              <a:rPr lang="en-US" sz="1400" b="1" dirty="0" smtClean="0">
                <a:effectLst>
                  <a:outerShdw blurRad="38100" dist="38100" dir="2700000" algn="tl">
                    <a:srgbClr val="000000">
                      <a:alpha val="43137"/>
                    </a:srgbClr>
                  </a:outerShdw>
                </a:effectLst>
              </a:rPr>
              <a:t>Business Value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Identified</a:t>
            </a:r>
            <a:endParaRPr lang="en-US" sz="1400" b="1" dirty="0">
              <a:effectLst>
                <a:outerShdw blurRad="38100" dist="38100" dir="2700000" algn="tl">
                  <a:srgbClr val="000000">
                    <a:alpha val="43137"/>
                  </a:srgbClr>
                </a:outerShdw>
              </a:effectLst>
            </a:endParaRPr>
          </a:p>
        </p:txBody>
      </p:sp>
      <p:sp>
        <p:nvSpPr>
          <p:cNvPr id="52" name="Rectangle 51"/>
          <p:cNvSpPr/>
          <p:nvPr/>
        </p:nvSpPr>
        <p:spPr>
          <a:xfrm>
            <a:off x="9825747" y="1413537"/>
            <a:ext cx="2224431" cy="523220"/>
          </a:xfrm>
          <a:prstGeom prst="rect">
            <a:avLst/>
          </a:prstGeom>
        </p:spPr>
        <p:txBody>
          <a:bodyPr wrap="square">
            <a:spAutoFit/>
          </a:bodyPr>
          <a:lstStyle/>
          <a:p>
            <a:pPr algn="ctr"/>
            <a:r>
              <a:rPr lang="en-US" sz="1400" b="1" dirty="0">
                <a:effectLst>
                  <a:outerShdw blurRad="38100" dist="38100" dir="2700000" algn="tl">
                    <a:srgbClr val="000000">
                      <a:alpha val="43137"/>
                    </a:srgbClr>
                  </a:outerShdw>
                </a:effectLst>
              </a:rPr>
              <a:t>Business Value </a:t>
            </a:r>
            <a:br>
              <a:rPr lang="en-US" sz="14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Delivered</a:t>
            </a:r>
          </a:p>
        </p:txBody>
      </p:sp>
      <p:sp>
        <p:nvSpPr>
          <p:cNvPr id="53" name="Round Same Side Corner Rectangle 52"/>
          <p:cNvSpPr/>
          <p:nvPr/>
        </p:nvSpPr>
        <p:spPr>
          <a:xfrm>
            <a:off x="692440" y="2158112"/>
            <a:ext cx="4512362" cy="801724"/>
          </a:xfrm>
          <a:prstGeom prst="round2SameRect">
            <a:avLst>
              <a:gd name="adj1" fmla="val 25119"/>
              <a:gd name="adj2" fmla="val 0"/>
            </a:avLst>
          </a:prstGeom>
          <a:gradFill flip="none" rotWithShape="1">
            <a:gsLst>
              <a:gs pos="100000">
                <a:schemeClr val="tx2"/>
              </a:gs>
              <a:gs pos="65000">
                <a:schemeClr val="accent2"/>
              </a:gs>
              <a:gs pos="21000">
                <a:schemeClr val="accent2">
                  <a:lumMod val="60000"/>
                  <a:lumOff val="40000"/>
                </a:schemeClr>
              </a:gs>
              <a:gs pos="20000">
                <a:schemeClr val="accent2">
                  <a:lumMod val="40000"/>
                  <a:lumOff val="60000"/>
                </a:schemeClr>
              </a:gs>
            </a:gsLst>
            <a:lin ang="5400000" scaled="0"/>
            <a:tileRect/>
          </a:gradFill>
          <a:ln w="25400" cap="rnd" cmpd="sng" algn="ctr">
            <a:noFill/>
            <a:prstDash val="solid"/>
          </a:ln>
          <a:effectLst>
            <a:outerShdw blurRad="76200" dist="63500" dir="5400000" algn="t"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cxnSp>
        <p:nvCxnSpPr>
          <p:cNvPr id="55" name="Straight Connector 54"/>
          <p:cNvCxnSpPr/>
          <p:nvPr/>
        </p:nvCxnSpPr>
        <p:spPr bwMode="auto">
          <a:xfrm>
            <a:off x="693055" y="2963063"/>
            <a:ext cx="4504983" cy="1170"/>
          </a:xfrm>
          <a:prstGeom prst="line">
            <a:avLst/>
          </a:prstGeom>
          <a:noFill/>
          <a:ln w="6350" cap="flat" cmpd="sng" algn="ctr">
            <a:solidFill>
              <a:schemeClr val="tx1">
                <a:alpha val="79000"/>
              </a:schemeClr>
            </a:solidFill>
            <a:prstDash val="solid"/>
            <a:round/>
            <a:headEnd type="none" w="med" len="med"/>
            <a:tailEnd type="none" w="med" len="med"/>
          </a:ln>
          <a:effectLst/>
        </p:spPr>
      </p:cxnSp>
      <p:grpSp>
        <p:nvGrpSpPr>
          <p:cNvPr id="4" name="Group 86"/>
          <p:cNvGrpSpPr/>
          <p:nvPr/>
        </p:nvGrpSpPr>
        <p:grpSpPr>
          <a:xfrm>
            <a:off x="2247406" y="1429813"/>
            <a:ext cx="7911732" cy="490668"/>
            <a:chOff x="1719859" y="1424288"/>
            <a:chExt cx="5935345" cy="601669"/>
          </a:xfrm>
        </p:grpSpPr>
        <p:sp>
          <p:nvSpPr>
            <p:cNvPr id="81" name="Rectangle 80"/>
            <p:cNvSpPr/>
            <p:nvPr/>
          </p:nvSpPr>
          <p:spPr bwMode="auto">
            <a:xfrm>
              <a:off x="2338483" y="1511976"/>
              <a:ext cx="4581349" cy="429526"/>
            </a:xfrm>
            <a:prstGeom prst="rect">
              <a:avLst/>
            </a:prstGeom>
            <a:gradFill>
              <a:gsLst>
                <a:gs pos="31000">
                  <a:schemeClr val="accent2">
                    <a:lumMod val="20000"/>
                    <a:lumOff val="80000"/>
                  </a:schemeClr>
                </a:gs>
                <a:gs pos="100000">
                  <a:schemeClr val="accent3"/>
                </a:gs>
              </a:gsLst>
              <a:lin ang="0" scaled="0"/>
            </a:gradFill>
            <a:ln w="9525" cap="flat" cmpd="sng" algn="ctr">
              <a:noFill/>
              <a:prstDash val="solid"/>
              <a:round/>
              <a:headEnd type="none" w="med" len="med"/>
              <a:tailEnd type="none" w="med" len="med"/>
            </a:ln>
            <a:effectLst>
              <a:outerShdw blurRad="50800" dist="38100" dir="5400000" algn="t" rotWithShape="0">
                <a:prstClr val="black">
                  <a:alpha val="11000"/>
                </a:prstClr>
              </a:outerShdw>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1719859" y="1511976"/>
              <a:ext cx="597859" cy="429526"/>
            </a:xfrm>
            <a:prstGeom prst="rect">
              <a:avLst/>
            </a:prstGeom>
            <a:gradFill>
              <a:gsLst>
                <a:gs pos="31000">
                  <a:schemeClr val="accent5"/>
                </a:gs>
                <a:gs pos="100000">
                  <a:schemeClr val="accent2"/>
                </a:gs>
              </a:gsLst>
              <a:lin ang="5400000" scaled="1"/>
            </a:gradFill>
            <a:ln w="9525" cap="flat" cmpd="sng" algn="ctr">
              <a:noFill/>
              <a:prstDash val="solid"/>
              <a:round/>
              <a:headEnd type="none" w="med" len="med"/>
              <a:tailEnd type="none" w="med" len="med"/>
            </a:ln>
            <a:effectLst>
              <a:outerShdw blurRad="50800" dist="38100" dir="5400000" algn="t" rotWithShape="0">
                <a:prstClr val="black">
                  <a:alpha val="11000"/>
                </a:prstClr>
              </a:outerShdw>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86" name="Right Arrow 85"/>
            <p:cNvSpPr/>
            <p:nvPr/>
          </p:nvSpPr>
          <p:spPr bwMode="auto">
            <a:xfrm>
              <a:off x="6946287" y="1424288"/>
              <a:ext cx="708917" cy="601669"/>
            </a:xfrm>
            <a:prstGeom prst="rightArrow">
              <a:avLst>
                <a:gd name="adj1" fmla="val 72240"/>
                <a:gd name="adj2" fmla="val 50000"/>
              </a:avLst>
            </a:prstGeom>
            <a:gradFill>
              <a:gsLst>
                <a:gs pos="100000">
                  <a:schemeClr val="bg2"/>
                </a:gs>
                <a:gs pos="20000">
                  <a:schemeClr val="tx2"/>
                </a:gs>
              </a:gsLst>
              <a:lin ang="5400000" scaled="0"/>
            </a:gradFill>
            <a:ln w="9525" cap="flat" cmpd="sng" algn="ctr">
              <a:noFill/>
              <a:prstDash val="solid"/>
              <a:round/>
              <a:headEnd type="none" w="med" len="med"/>
              <a:tailEnd type="none" w="med" len="med"/>
            </a:ln>
            <a:effectLst>
              <a:outerShdw blurRad="50800" dist="38100" dir="5400000" algn="t" rotWithShape="0">
                <a:prstClr val="black">
                  <a:alpha val="11000"/>
                </a:prstClr>
              </a:outerShdw>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sp>
        <p:nvSpPr>
          <p:cNvPr id="54" name="Rectangle 53"/>
          <p:cNvSpPr/>
          <p:nvPr/>
        </p:nvSpPr>
        <p:spPr>
          <a:xfrm>
            <a:off x="866516" y="2245954"/>
            <a:ext cx="4105953" cy="707886"/>
          </a:xfrm>
          <a:prstGeom prst="rect">
            <a:avLst/>
          </a:prstGeom>
          <a:effectLst>
            <a:outerShdw blurRad="12700" dist="12700" dir="5400000" algn="t" rotWithShape="0">
              <a:prstClr val="black">
                <a:alpha val="31000"/>
              </a:prstClr>
            </a:outerShdw>
          </a:effectLst>
        </p:spPr>
        <p:txBody>
          <a:bodyPr wrap="square">
            <a:spAutoFit/>
          </a:bodyPr>
          <a:lstStyle/>
          <a:p>
            <a:pPr algn="ctr"/>
            <a:r>
              <a:rPr lang="en-US" sz="2000" dirty="0" smtClean="0">
                <a:latin typeface="+mj-lt"/>
              </a:rPr>
              <a:t>Project Portfolio </a:t>
            </a:r>
          </a:p>
          <a:p>
            <a:pPr algn="ctr"/>
            <a:r>
              <a:rPr lang="en-US" sz="2000" dirty="0" smtClean="0">
                <a:latin typeface="+mj-lt"/>
              </a:rPr>
              <a:t>Management (PPM)</a:t>
            </a:r>
            <a:endParaRPr lang="en-US" sz="2000" dirty="0">
              <a:latin typeface="+mj-lt"/>
            </a:endParaRPr>
          </a:p>
        </p:txBody>
      </p:sp>
      <p:sp>
        <p:nvSpPr>
          <p:cNvPr id="26" name="TextBox 25"/>
          <p:cNvSpPr txBox="1"/>
          <p:nvPr/>
        </p:nvSpPr>
        <p:spPr>
          <a:xfrm>
            <a:off x="4815168" y="1795540"/>
            <a:ext cx="2691196" cy="369332"/>
          </a:xfrm>
          <a:prstGeom prst="rect">
            <a:avLst/>
          </a:prstGeom>
          <a:noFill/>
        </p:spPr>
        <p:txBody>
          <a:bodyPr wrap="square" rtlCol="0">
            <a:spAutoFit/>
          </a:bodyPr>
          <a:lstStyle/>
          <a:p>
            <a:pPr algn="ctr"/>
            <a:r>
              <a:rPr lang="en-US" b="1" i="1" dirty="0" smtClean="0"/>
              <a:t>Governance</a:t>
            </a:r>
            <a:endParaRPr lang="en-US" b="1" i="1" dirty="0"/>
          </a:p>
        </p:txBody>
      </p:sp>
      <p:pic>
        <p:nvPicPr>
          <p:cNvPr id="2050" name="Picture 2" descr="C:\Temp\DVD_Art_Sept-2-2010\Artwork_Imagery\Brand Photos\_Soft Edge Scenarios\FY08 Brand - Business - No_exp\woman business smile offic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29" y="3247590"/>
            <a:ext cx="4753986" cy="24548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Temp\DVD_Art_Sept-2-2010\Artwork_Imagery\Brand Photos\_Soft Edge Scenarios\FY08 Brand - Business - No_exp\Man developer desktop work thinking relaxed casual confid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561" y="2903172"/>
            <a:ext cx="5223867" cy="2926128"/>
          </a:xfrm>
          <a:prstGeom prst="rect">
            <a:avLst/>
          </a:prstGeom>
          <a:noFill/>
          <a:extLst>
            <a:ext uri="{909E8E84-426E-40DD-AFC4-6F175D3DCCD1}">
              <a14:hiddenFill xmlns:a14="http://schemas.microsoft.com/office/drawing/2010/main">
                <a:solidFill>
                  <a:srgbClr val="FFFFFF"/>
                </a:solidFill>
              </a14:hiddenFill>
            </a:ext>
          </a:extLst>
        </p:spPr>
      </p:pic>
      <p:sp>
        <p:nvSpPr>
          <p:cNvPr id="57" name="Left-Right Arrow 56"/>
          <p:cNvSpPr/>
          <p:nvPr/>
        </p:nvSpPr>
        <p:spPr bwMode="auto">
          <a:xfrm>
            <a:off x="4286635" y="4567824"/>
            <a:ext cx="3619075" cy="550247"/>
          </a:xfrm>
          <a:prstGeom prst="leftRightArrow">
            <a:avLst>
              <a:gd name="adj1" fmla="val 70897"/>
              <a:gd name="adj2" fmla="val 33477"/>
            </a:avLst>
          </a:prstGeom>
          <a:gradFill>
            <a:gsLst>
              <a:gs pos="31000">
                <a:schemeClr val="tx1"/>
              </a:gs>
              <a:gs pos="32000">
                <a:srgbClr val="E8E8F0"/>
              </a:gs>
              <a:gs pos="60000">
                <a:srgbClr val="9B9BC1"/>
              </a:gs>
              <a:gs pos="100000">
                <a:schemeClr val="bg1"/>
              </a:gs>
            </a:gsLst>
            <a:lin ang="5400000" scaled="1"/>
          </a:gradFill>
          <a:ln w="6350">
            <a:solidFill>
              <a:schemeClr val="tx1"/>
            </a:solidFill>
            <a:headEnd type="none" w="med" len="med"/>
            <a:tailEnd type="none" w="med" len="med"/>
          </a:ln>
          <a:effectLst>
            <a:outerShdw blurRad="76200" dist="50800" dir="5400000" rotWithShape="0">
              <a:schemeClr val="bg2">
                <a:alpha val="45000"/>
              </a:schemeClr>
            </a:outerShdw>
          </a:effectLst>
          <a:scene3d>
            <a:camera prst="orthographicFront">
              <a:rot lat="0" lon="0" rev="0"/>
            </a:camera>
            <a:lightRig rig="threePt" dir="tl">
              <a:rot lat="0" lon="0" rev="0"/>
            </a:lightRig>
          </a:scene3d>
          <a:sp3d prstMaterial="metal"/>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4" name="Left-Right Arrow 73"/>
          <p:cNvSpPr/>
          <p:nvPr/>
        </p:nvSpPr>
        <p:spPr bwMode="auto">
          <a:xfrm>
            <a:off x="4286635" y="3929113"/>
            <a:ext cx="3619075" cy="550247"/>
          </a:xfrm>
          <a:prstGeom prst="leftRightArrow">
            <a:avLst>
              <a:gd name="adj1" fmla="val 70897"/>
              <a:gd name="adj2" fmla="val 33477"/>
            </a:avLst>
          </a:prstGeom>
          <a:gradFill>
            <a:gsLst>
              <a:gs pos="31000">
                <a:schemeClr val="tx1"/>
              </a:gs>
              <a:gs pos="32000">
                <a:srgbClr val="E8E8F0"/>
              </a:gs>
              <a:gs pos="60000">
                <a:srgbClr val="9B9BC1"/>
              </a:gs>
              <a:gs pos="100000">
                <a:schemeClr val="bg1"/>
              </a:gs>
            </a:gsLst>
            <a:lin ang="5400000" scaled="1"/>
          </a:gradFill>
          <a:ln w="6350">
            <a:solidFill>
              <a:schemeClr val="tx1"/>
            </a:solidFill>
            <a:headEnd type="none" w="med" len="med"/>
            <a:tailEnd type="none" w="med" len="med"/>
          </a:ln>
          <a:effectLst>
            <a:outerShdw blurRad="76200" dist="50800" dir="5400000" rotWithShape="0">
              <a:schemeClr val="bg2">
                <a:alpha val="45000"/>
              </a:schemeClr>
            </a:outerShdw>
          </a:effectLst>
          <a:scene3d>
            <a:camera prst="orthographicFront">
              <a:rot lat="0" lon="0" rev="0"/>
            </a:camera>
            <a:lightRig rig="threePt" dir="tl">
              <a:rot lat="0" lon="0" rev="0"/>
            </a:lightRig>
          </a:scene3d>
          <a:sp3d prstMaterial="metal"/>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5" name="Left-Right Arrow 74"/>
          <p:cNvSpPr/>
          <p:nvPr/>
        </p:nvSpPr>
        <p:spPr bwMode="auto">
          <a:xfrm>
            <a:off x="4286635" y="3290404"/>
            <a:ext cx="3619075" cy="550247"/>
          </a:xfrm>
          <a:prstGeom prst="leftRightArrow">
            <a:avLst>
              <a:gd name="adj1" fmla="val 70897"/>
              <a:gd name="adj2" fmla="val 33477"/>
            </a:avLst>
          </a:prstGeom>
          <a:gradFill>
            <a:gsLst>
              <a:gs pos="31000">
                <a:schemeClr val="tx1"/>
              </a:gs>
              <a:gs pos="32000">
                <a:srgbClr val="E8E8F0"/>
              </a:gs>
              <a:gs pos="60000">
                <a:srgbClr val="9B9BC1"/>
              </a:gs>
              <a:gs pos="100000">
                <a:schemeClr val="bg1"/>
              </a:gs>
            </a:gsLst>
            <a:lin ang="5400000" scaled="1"/>
          </a:gradFill>
          <a:ln w="6350">
            <a:solidFill>
              <a:schemeClr val="tx1"/>
            </a:solidFill>
            <a:headEnd type="none" w="med" len="med"/>
            <a:tailEnd type="none" w="med" len="med"/>
          </a:ln>
          <a:effectLst>
            <a:outerShdw blurRad="76200" dist="50800" dir="5400000" rotWithShape="0">
              <a:schemeClr val="bg2">
                <a:alpha val="45000"/>
              </a:schemeClr>
            </a:outerShdw>
          </a:effectLst>
          <a:scene3d>
            <a:camera prst="orthographicFront">
              <a:rot lat="0" lon="0" rev="0"/>
            </a:camera>
            <a:lightRig rig="threePt" dir="tl">
              <a:rot lat="0" lon="0" rev="0"/>
            </a:lightRig>
          </a:scene3d>
          <a:sp3d prstMaterial="metal"/>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3" name="Group 78"/>
          <p:cNvGrpSpPr/>
          <p:nvPr/>
        </p:nvGrpSpPr>
        <p:grpSpPr>
          <a:xfrm>
            <a:off x="5503457" y="3419827"/>
            <a:ext cx="1064714" cy="1587280"/>
            <a:chOff x="4128668" y="3357304"/>
            <a:chExt cx="798744" cy="1587280"/>
          </a:xfrm>
        </p:grpSpPr>
        <p:sp>
          <p:nvSpPr>
            <p:cNvPr id="58" name="Rectangle 57"/>
            <p:cNvSpPr/>
            <p:nvPr/>
          </p:nvSpPr>
          <p:spPr>
            <a:xfrm>
              <a:off x="4229785" y="4636807"/>
              <a:ext cx="599070" cy="307777"/>
            </a:xfrm>
            <a:prstGeom prst="rect">
              <a:avLst/>
            </a:prstGeom>
            <a:ln w="0">
              <a:noFill/>
            </a:ln>
            <a:effectLst/>
          </p:spPr>
          <p:txBody>
            <a:bodyPr wrap="none">
              <a:spAutoFit/>
            </a:bodyPr>
            <a:lstStyle/>
            <a:p>
              <a:r>
                <a:rPr lang="en-US" sz="1400" b="1" dirty="0" smtClean="0">
                  <a:solidFill>
                    <a:schemeClr val="bg1"/>
                  </a:solidFill>
                  <a:latin typeface="+mj-lt"/>
                </a:rPr>
                <a:t>TOOLS</a:t>
              </a:r>
              <a:endParaRPr lang="en-US" sz="1400" b="1" dirty="0">
                <a:solidFill>
                  <a:schemeClr val="bg1"/>
                </a:solidFill>
                <a:latin typeface="+mj-lt"/>
              </a:endParaRPr>
            </a:p>
          </p:txBody>
        </p:sp>
        <p:sp>
          <p:nvSpPr>
            <p:cNvPr id="76" name="Rectangle 75"/>
            <p:cNvSpPr/>
            <p:nvPr/>
          </p:nvSpPr>
          <p:spPr>
            <a:xfrm>
              <a:off x="4128668" y="3998096"/>
              <a:ext cx="798744" cy="307777"/>
            </a:xfrm>
            <a:prstGeom prst="rect">
              <a:avLst/>
            </a:prstGeom>
            <a:ln w="0">
              <a:noFill/>
            </a:ln>
            <a:effectLst/>
          </p:spPr>
          <p:txBody>
            <a:bodyPr wrap="none">
              <a:spAutoFit/>
            </a:bodyPr>
            <a:lstStyle/>
            <a:p>
              <a:r>
                <a:rPr lang="en-US" sz="1400" b="1" dirty="0" smtClean="0">
                  <a:solidFill>
                    <a:schemeClr val="bg1"/>
                  </a:solidFill>
                  <a:latin typeface="+mj-lt"/>
                </a:rPr>
                <a:t>PROCESS</a:t>
              </a:r>
              <a:endParaRPr lang="en-US" sz="1400" b="1" dirty="0">
                <a:solidFill>
                  <a:schemeClr val="bg1"/>
                </a:solidFill>
                <a:latin typeface="+mj-lt"/>
              </a:endParaRPr>
            </a:p>
          </p:txBody>
        </p:sp>
        <p:sp>
          <p:nvSpPr>
            <p:cNvPr id="77" name="Rectangle 76"/>
            <p:cNvSpPr/>
            <p:nvPr/>
          </p:nvSpPr>
          <p:spPr>
            <a:xfrm>
              <a:off x="4164853" y="3357304"/>
              <a:ext cx="685704" cy="307777"/>
            </a:xfrm>
            <a:prstGeom prst="rect">
              <a:avLst/>
            </a:prstGeom>
            <a:ln w="0">
              <a:noFill/>
            </a:ln>
            <a:effectLst/>
          </p:spPr>
          <p:txBody>
            <a:bodyPr wrap="none">
              <a:spAutoFit/>
            </a:bodyPr>
            <a:lstStyle/>
            <a:p>
              <a:r>
                <a:rPr lang="en-US" sz="1400" b="1" dirty="0" smtClean="0">
                  <a:solidFill>
                    <a:schemeClr val="bg1"/>
                  </a:solidFill>
                  <a:latin typeface="+mj-lt"/>
                </a:rPr>
                <a:t>PEOPLE</a:t>
              </a:r>
              <a:endParaRPr lang="en-US" sz="1400" b="1" dirty="0">
                <a:solidFill>
                  <a:schemeClr val="bg1"/>
                </a:solidFill>
                <a:latin typeface="+mj-lt"/>
              </a:endParaRPr>
            </a:p>
          </p:txBody>
        </p:sp>
      </p:grpSp>
    </p:spTree>
    <p:extLst>
      <p:ext uri="{BB962C8B-B14F-4D97-AF65-F5344CB8AC3E}">
        <p14:creationId xmlns:p14="http://schemas.microsoft.com/office/powerpoint/2010/main" val="160602018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19112" y="1447799"/>
            <a:ext cx="11149013" cy="4752070"/>
          </a:xfrm>
        </p:spPr>
        <p:txBody>
          <a:bodyPr/>
          <a:lstStyle/>
          <a:p>
            <a:r>
              <a:rPr lang="en-US" dirty="0" smtClean="0"/>
              <a:t>Demonstration videos on Channel 9:</a:t>
            </a:r>
          </a:p>
          <a:p>
            <a:pPr lvl="1"/>
            <a:r>
              <a:rPr lang="en-US" dirty="0">
                <a:hlinkClick r:id="rId2"/>
              </a:rPr>
              <a:t>Real-time project status for the PMO</a:t>
            </a:r>
            <a:endParaRPr lang="en-US" dirty="0"/>
          </a:p>
          <a:p>
            <a:pPr lvl="1"/>
            <a:r>
              <a:rPr lang="en-US" dirty="0">
                <a:hlinkClick r:id="rId3"/>
              </a:rPr>
              <a:t>Agile teams are no longer black holes</a:t>
            </a:r>
            <a:endParaRPr lang="en-US" dirty="0"/>
          </a:p>
          <a:p>
            <a:pPr lvl="1"/>
            <a:r>
              <a:rPr lang="en-US" dirty="0">
                <a:hlinkClick r:id="rId4"/>
              </a:rPr>
              <a:t>Set the dial on your project plan details</a:t>
            </a:r>
            <a:endParaRPr lang="en-US" dirty="0"/>
          </a:p>
          <a:p>
            <a:pPr lvl="1"/>
            <a:r>
              <a:rPr lang="en-US" dirty="0">
                <a:hlinkClick r:id="rId5"/>
              </a:rPr>
              <a:t>Resource visibility for the PMO</a:t>
            </a:r>
            <a:endParaRPr lang="en-US" dirty="0"/>
          </a:p>
          <a:p>
            <a:r>
              <a:rPr lang="en-US" dirty="0"/>
              <a:t>Technology Preview demo </a:t>
            </a:r>
            <a:r>
              <a:rPr lang="en-US" dirty="0" smtClean="0"/>
              <a:t>VM: </a:t>
            </a:r>
            <a:r>
              <a:rPr lang="en-US" dirty="0" smtClean="0">
                <a:hlinkClick r:id="rId6"/>
              </a:rPr>
              <a:t>http</a:t>
            </a:r>
            <a:r>
              <a:rPr lang="en-US" dirty="0">
                <a:hlinkClick r:id="rId6"/>
              </a:rPr>
              <a:t>://go.microsoft.com/fwlink/?LinkID=196413</a:t>
            </a:r>
            <a:r>
              <a:rPr lang="en-US" dirty="0"/>
              <a:t> </a:t>
            </a:r>
          </a:p>
          <a:p>
            <a:r>
              <a:rPr lang="en-US" dirty="0"/>
              <a:t>Provide us </a:t>
            </a:r>
            <a:r>
              <a:rPr lang="en-US" dirty="0" smtClean="0"/>
              <a:t>Feedback: </a:t>
            </a:r>
            <a:r>
              <a:rPr lang="en-US" dirty="0" smtClean="0">
                <a:hlinkClick r:id="rId7"/>
              </a:rPr>
              <a:t>http</a:t>
            </a:r>
            <a:r>
              <a:rPr lang="en-US" dirty="0">
                <a:hlinkClick r:id="rId7"/>
              </a:rPr>
              <a:t>://social.msdn.microsoft.com/Forums/en-US/tfsprojectsrvint</a:t>
            </a:r>
            <a:r>
              <a:rPr lang="en-US" dirty="0"/>
              <a:t> </a:t>
            </a:r>
          </a:p>
        </p:txBody>
      </p:sp>
    </p:spTree>
    <p:extLst>
      <p:ext uri="{BB962C8B-B14F-4D97-AF65-F5344CB8AC3E}">
        <p14:creationId xmlns:p14="http://schemas.microsoft.com/office/powerpoint/2010/main" val="9450282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19112" y="1447799"/>
            <a:ext cx="11149013" cy="1329595"/>
          </a:xfrm>
        </p:spPr>
        <p:txBody>
          <a:bodyPr/>
          <a:lstStyle/>
          <a:p>
            <a:r>
              <a:rPr lang="en-US" dirty="0" smtClean="0"/>
              <a:t>Strengthens </a:t>
            </a:r>
            <a:r>
              <a:rPr lang="en-US" dirty="0"/>
              <a:t>Microsoft’s Application Lifecycle Management Solution by bridging the gap between Project Portfolio Management and Application </a:t>
            </a:r>
            <a:r>
              <a:rPr lang="en-US" dirty="0" smtClean="0"/>
              <a:t>Development</a:t>
            </a:r>
            <a:endParaRPr lang="en-US" dirty="0"/>
          </a:p>
        </p:txBody>
      </p:sp>
    </p:spTree>
    <p:extLst>
      <p:ext uri="{BB962C8B-B14F-4D97-AF65-F5344CB8AC3E}">
        <p14:creationId xmlns:p14="http://schemas.microsoft.com/office/powerpoint/2010/main" val="376237458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3"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8926856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3" y="228600"/>
            <a:ext cx="11149013" cy="443198"/>
          </a:xfrm>
        </p:spPr>
        <p:txBody>
          <a:bodyPr/>
          <a:lstStyle/>
          <a:p>
            <a:r>
              <a:rPr lang="en-US" sz="3200" spc="-150" dirty="0">
                <a:sym typeface="Wingdings" pitchFamily="2" charset="2"/>
              </a:rPr>
              <a:t>Project and Portfolio Management </a:t>
            </a:r>
            <a:r>
              <a:rPr lang="en-US" sz="3200" spc="-150" dirty="0" smtClean="0">
                <a:sym typeface="Wingdings" pitchFamily="2" charset="2"/>
              </a:rPr>
              <a:t>for SharePoint</a:t>
            </a:r>
            <a:endParaRPr lang="en-US" sz="3200" dirty="0"/>
          </a:p>
        </p:txBody>
      </p:sp>
      <p:grpSp>
        <p:nvGrpSpPr>
          <p:cNvPr id="5" name="Group 4"/>
          <p:cNvGrpSpPr/>
          <p:nvPr/>
        </p:nvGrpSpPr>
        <p:grpSpPr>
          <a:xfrm>
            <a:off x="888299" y="1186877"/>
            <a:ext cx="10386364" cy="5518723"/>
            <a:chOff x="888299" y="1186877"/>
            <a:chExt cx="9199589" cy="5328222"/>
          </a:xfrm>
        </p:grpSpPr>
        <p:sp>
          <p:nvSpPr>
            <p:cNvPr id="167" name="Flowchart: Magnetic Disk 166"/>
            <p:cNvSpPr/>
            <p:nvPr/>
          </p:nvSpPr>
          <p:spPr bwMode="auto">
            <a:xfrm>
              <a:off x="1095207" y="2219881"/>
              <a:ext cx="8771881" cy="3581400"/>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anchor="ctr"/>
            <a:lstStyle/>
            <a:p>
              <a:pPr defTabSz="1097280">
                <a:lnSpc>
                  <a:spcPts val="3200"/>
                </a:lnSpc>
                <a:buClr>
                  <a:srgbClr val="F3AF35"/>
                </a:buClr>
                <a:buSzPct val="85000"/>
                <a:defRPr/>
              </a:pPr>
              <a:endParaRPr lang="en-US" altLang="zh-CN" sz="2200" dirty="0">
                <a:latin typeface="+mn-lt"/>
                <a:cs typeface="+mn-cs"/>
              </a:endParaRPr>
            </a:p>
          </p:txBody>
        </p:sp>
        <p:grpSp>
          <p:nvGrpSpPr>
            <p:cNvPr id="9" name="Group 8"/>
            <p:cNvGrpSpPr/>
            <p:nvPr/>
          </p:nvGrpSpPr>
          <p:grpSpPr>
            <a:xfrm>
              <a:off x="1001058" y="1762123"/>
              <a:ext cx="8958517" cy="4141790"/>
              <a:chOff x="1110961" y="1762123"/>
              <a:chExt cx="9751060" cy="4141790"/>
            </a:xfrm>
          </p:grpSpPr>
          <p:sp>
            <p:nvSpPr>
              <p:cNvPr id="168" name="Flowchart: Magnetic Disk 167"/>
              <p:cNvSpPr/>
              <p:nvPr/>
            </p:nvSpPr>
            <p:spPr bwMode="auto">
              <a:xfrm>
                <a:off x="1213439" y="3285126"/>
                <a:ext cx="9547913" cy="2516155"/>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anchor="ctr"/>
              <a:lstStyle/>
              <a:p>
                <a:pPr defTabSz="1097280">
                  <a:lnSpc>
                    <a:spcPts val="3200"/>
                  </a:lnSpc>
                  <a:buClr>
                    <a:srgbClr val="F3AF35"/>
                  </a:buClr>
                  <a:buSzPct val="85000"/>
                  <a:defRPr/>
                </a:pPr>
                <a:endParaRPr lang="en-US" altLang="zh-CN" sz="2200" dirty="0">
                  <a:latin typeface="+mn-lt"/>
                  <a:cs typeface="+mn-cs"/>
                </a:endParaRPr>
              </a:p>
            </p:txBody>
          </p:sp>
          <p:grpSp>
            <p:nvGrpSpPr>
              <p:cNvPr id="169" name="Group 60"/>
              <p:cNvGrpSpPr>
                <a:grpSpLocks/>
              </p:cNvGrpSpPr>
              <p:nvPr/>
            </p:nvGrpSpPr>
            <p:grpSpPr bwMode="auto">
              <a:xfrm>
                <a:off x="1110961" y="4238625"/>
                <a:ext cx="9751060" cy="1665288"/>
                <a:chOff x="2436812" y="4724400"/>
                <a:chExt cx="7315200" cy="1665116"/>
              </a:xfrm>
            </p:grpSpPr>
            <p:grpSp>
              <p:nvGrpSpPr>
                <p:cNvPr id="18483" name="Group 35"/>
                <p:cNvGrpSpPr>
                  <a:grpSpLocks/>
                </p:cNvGrpSpPr>
                <p:nvPr/>
              </p:nvGrpSpPr>
              <p:grpSpPr bwMode="auto">
                <a:xfrm>
                  <a:off x="2536974" y="4724400"/>
                  <a:ext cx="7114877" cy="1665116"/>
                  <a:chOff x="7184158" y="4022479"/>
                  <a:chExt cx="5161306" cy="1207916"/>
                </a:xfrm>
              </p:grpSpPr>
              <p:pic>
                <p:nvPicPr>
                  <p:cNvPr id="18492" name="Picture 2" descr="C:\Users\maryfj\Desktop\DVD_ART35\Artwork_Imagery\Shapes\Glows\white oval shaped glow.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3302" y="4022479"/>
                    <a:ext cx="4672383" cy="12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400">
                      <a:lnSpc>
                        <a:spcPct val="70000"/>
                      </a:lnSpc>
                      <a:defRPr/>
                    </a:pPr>
                    <a:endParaRPr lang="en-US" sz="2000" dirty="0">
                      <a:solidFill>
                        <a:srgbClr val="FFFFFF"/>
                      </a:solidFill>
                    </a:endParaRPr>
                  </a:p>
                </p:txBody>
              </p:sp>
            </p:grpSp>
            <p:pic>
              <p:nvPicPr>
                <p:cNvPr id="18484" name="Picture 2" descr="\\SERVER3\Restrict\FTP_Root\Clients\White_Whale\2-20070_TAP_Airlift\Art\6-star pie cuts.png"/>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rot="5400000">
                  <a:off x="5332413" y="1828801"/>
                  <a:ext cx="152399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Rectangle 171"/>
                <p:cNvSpPr/>
                <p:nvPr/>
              </p:nvSpPr>
              <p:spPr>
                <a:xfrm>
                  <a:off x="7666037" y="5029200"/>
                  <a:ext cx="167640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Communities</a:t>
                  </a:r>
                </a:p>
              </p:txBody>
            </p:sp>
            <p:sp>
              <p:nvSpPr>
                <p:cNvPr id="173" name="Rectangle 172"/>
                <p:cNvSpPr/>
                <p:nvPr/>
              </p:nvSpPr>
              <p:spPr>
                <a:xfrm>
                  <a:off x="5385732" y="5943600"/>
                  <a:ext cx="141736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Search</a:t>
                  </a:r>
                </a:p>
              </p:txBody>
            </p:sp>
            <p:sp>
              <p:nvSpPr>
                <p:cNvPr id="174" name="Rectangle 173"/>
                <p:cNvSpPr/>
                <p:nvPr/>
              </p:nvSpPr>
              <p:spPr>
                <a:xfrm>
                  <a:off x="2970212" y="5029200"/>
                  <a:ext cx="1550406"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Composites</a:t>
                  </a:r>
                </a:p>
              </p:txBody>
            </p:sp>
            <p:sp>
              <p:nvSpPr>
                <p:cNvPr id="175" name="Rectangle 174"/>
                <p:cNvSpPr/>
                <p:nvPr/>
              </p:nvSpPr>
              <p:spPr>
                <a:xfrm>
                  <a:off x="7923212" y="5676900"/>
                  <a:ext cx="102493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Content</a:t>
                  </a:r>
                </a:p>
              </p:txBody>
            </p:sp>
            <p:sp>
              <p:nvSpPr>
                <p:cNvPr id="176" name="Rectangle 175"/>
                <p:cNvSpPr/>
                <p:nvPr/>
              </p:nvSpPr>
              <p:spPr>
                <a:xfrm>
                  <a:off x="3198812" y="5676900"/>
                  <a:ext cx="1001003"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Insights</a:t>
                  </a:r>
                </a:p>
              </p:txBody>
            </p:sp>
            <p:pic>
              <p:nvPicPr>
                <p:cNvPr id="18490" name="Picture 2" descr="C:\Users\maryfj\Desktop\DVD_ART35\Artwork_Imagery\Shapes\Glows\white oval shaped glow.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22737" y="4981575"/>
                  <a:ext cx="388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Rectangle 177"/>
                <p:cNvSpPr/>
                <p:nvPr/>
              </p:nvSpPr>
              <p:spPr>
                <a:xfrm>
                  <a:off x="5385733" y="4800600"/>
                  <a:ext cx="1417359"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Sites</a:t>
                  </a:r>
                </a:p>
              </p:txBody>
            </p:sp>
          </p:grpSp>
          <p:grpSp>
            <p:nvGrpSpPr>
              <p:cNvPr id="181" name="Group 58"/>
              <p:cNvGrpSpPr>
                <a:grpSpLocks/>
              </p:cNvGrpSpPr>
              <p:nvPr/>
            </p:nvGrpSpPr>
            <p:grpSpPr bwMode="auto">
              <a:xfrm>
                <a:off x="1110961" y="1762123"/>
                <a:ext cx="9751060" cy="1728787"/>
                <a:chOff x="2589212" y="4813727"/>
                <a:chExt cx="7315200" cy="1728189"/>
              </a:xfrm>
            </p:grpSpPr>
            <p:grpSp>
              <p:nvGrpSpPr>
                <p:cNvPr id="18470" name="Group 47"/>
                <p:cNvGrpSpPr>
                  <a:grpSpLocks/>
                </p:cNvGrpSpPr>
                <p:nvPr/>
              </p:nvGrpSpPr>
              <p:grpSpPr bwMode="auto">
                <a:xfrm>
                  <a:off x="2689374" y="4876800"/>
                  <a:ext cx="7114877" cy="1665116"/>
                  <a:chOff x="7184158" y="4022479"/>
                  <a:chExt cx="5161306" cy="1207916"/>
                </a:xfrm>
              </p:grpSpPr>
              <p:pic>
                <p:nvPicPr>
                  <p:cNvPr id="18479" name="Picture 2" descr="C:\Users\maryfj\Desktop\DVD_ART35\Artwork_Imagery\Shapes\Glows\white oval shaped glow.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3302" y="4022479"/>
                    <a:ext cx="4672383" cy="12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0">
                        <a:srgbClr val="D6B19C"/>
                      </a:gs>
                      <a:gs pos="30000">
                        <a:srgbClr val="D49E6C"/>
                      </a:gs>
                      <a:gs pos="70000">
                        <a:srgbClr val="A65528"/>
                      </a:gs>
                      <a:gs pos="100000">
                        <a:srgbClr val="663012"/>
                      </a:gs>
                    </a:gsLst>
                    <a:lin ang="16200000" scaled="0"/>
                  </a:gradFill>
                  <a:ln>
                    <a:noFill/>
                    <a:headEnd type="none" w="med" len="med"/>
                    <a:tailEnd type="none" w="med" len="med"/>
                  </a:ln>
                  <a:effectLst>
                    <a:outerShdw blurRad="215900" dist="38100" dir="5400000" algn="t" rotWithShape="0">
                      <a:prstClr val="black"/>
                    </a:outerShdw>
                  </a:effectLst>
                  <a:scene3d>
                    <a:camera prst="orthographicFront" fov="0">
                      <a:rot lat="0" lon="0" rev="0"/>
                    </a:camera>
                    <a:lightRig rig="glow" dir="t">
                      <a:rot lat="0" lon="0" rev="6360000"/>
                    </a:lightRig>
                  </a:scene3d>
                  <a:sp3d prstMaterial="flat">
                    <a:contourClr>
                      <a:srgbClr val="B2B2B2">
                        <a:satMod val="300000"/>
                      </a:srgbClr>
                    </a:contourClr>
                  </a:sp3d>
                </p:spPr>
                <p:txBody>
                  <a:bodyPr lIns="109728" tIns="54864" rIns="109728" bIns="54864" anchor="ctr"/>
                  <a:lstStyle/>
                  <a:p>
                    <a:pPr algn="ctr" defTabSz="1096963">
                      <a:lnSpc>
                        <a:spcPct val="70000"/>
                      </a:lnSpc>
                      <a:defRPr/>
                    </a:pPr>
                    <a:endParaRPr lang="en-US" sz="2000" dirty="0">
                      <a:solidFill>
                        <a:prstClr val="white"/>
                      </a:solidFill>
                      <a:effectLst>
                        <a:outerShdw blurRad="38100" dist="38100" dir="2700000" algn="tl">
                          <a:srgbClr val="000000">
                            <a:alpha val="43137"/>
                          </a:srgbClr>
                        </a:outerShdw>
                      </a:effectLst>
                      <a:latin typeface="Kozuka Gothic Pro H" pitchFamily="34" charset="-128"/>
                      <a:cs typeface="+mn-cs"/>
                    </a:endParaRPr>
                  </a:p>
                </p:txBody>
              </p:sp>
            </p:grpSp>
            <p:pic>
              <p:nvPicPr>
                <p:cNvPr id="18471" name="Picture 2" descr="\\SERVER3\Restrict\FTP_Root\Clients\White_Whale\2-20070_TAP_Airlift\Art\6-star pie cuts.png"/>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rot="5400000">
                  <a:off x="5484813" y="1981201"/>
                  <a:ext cx="152399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183"/>
                <p:cNvSpPr/>
                <p:nvPr/>
              </p:nvSpPr>
              <p:spPr>
                <a:xfrm>
                  <a:off x="8075611" y="5076825"/>
                  <a:ext cx="1676400" cy="200508"/>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Portfolio Selection</a:t>
                  </a:r>
                </a:p>
              </p:txBody>
            </p:sp>
            <p:sp>
              <p:nvSpPr>
                <p:cNvPr id="185" name="Rectangle 184"/>
                <p:cNvSpPr/>
                <p:nvPr/>
              </p:nvSpPr>
              <p:spPr>
                <a:xfrm>
                  <a:off x="5538132" y="6000750"/>
                  <a:ext cx="1417360" cy="401016"/>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Schedule Management</a:t>
                  </a:r>
                </a:p>
              </p:txBody>
            </p:sp>
            <p:sp>
              <p:nvSpPr>
                <p:cNvPr id="186" name="Rectangle 185"/>
                <p:cNvSpPr/>
                <p:nvPr/>
              </p:nvSpPr>
              <p:spPr>
                <a:xfrm>
                  <a:off x="3076510" y="4917709"/>
                  <a:ext cx="1550406" cy="623032"/>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a:t>
                  </a: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Business Intelligence </a:t>
                  </a: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&amp; Reporting</a:t>
                  </a:r>
                </a:p>
              </p:txBody>
            </p:sp>
            <p:sp>
              <p:nvSpPr>
                <p:cNvPr id="187" name="Rectangle 186"/>
                <p:cNvSpPr/>
                <p:nvPr/>
              </p:nvSpPr>
              <p:spPr>
                <a:xfrm>
                  <a:off x="7694612" y="5753100"/>
                  <a:ext cx="1447800" cy="401017"/>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Resource Management</a:t>
                  </a:r>
                </a:p>
              </p:txBody>
            </p:sp>
            <p:sp>
              <p:nvSpPr>
                <p:cNvPr id="188" name="Rectangle 187"/>
                <p:cNvSpPr/>
                <p:nvPr/>
              </p:nvSpPr>
              <p:spPr>
                <a:xfrm>
                  <a:off x="3198812" y="5753100"/>
                  <a:ext cx="1524000" cy="401017"/>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Project Team Collaboration</a:t>
                  </a:r>
                </a:p>
              </p:txBody>
            </p:sp>
            <p:pic>
              <p:nvPicPr>
                <p:cNvPr id="18477" name="Picture 2" descr="C:\Users\maryfj\Desktop\DVD_ART35\Artwork_Imagery\Shapes\Glows\white oval shaped glow.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5137" y="5133975"/>
                  <a:ext cx="388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Rectangle 189"/>
                <p:cNvSpPr/>
                <p:nvPr/>
              </p:nvSpPr>
              <p:spPr>
                <a:xfrm>
                  <a:off x="5538133" y="4813727"/>
                  <a:ext cx="1417359" cy="401017"/>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Demand Management</a:t>
                  </a:r>
                </a:p>
              </p:txBody>
            </p:sp>
          </p:grpSp>
        </p:grpSp>
        <p:grpSp>
          <p:nvGrpSpPr>
            <p:cNvPr id="193" name="Group 68"/>
            <p:cNvGrpSpPr>
              <a:grpSpLocks/>
            </p:cNvGrpSpPr>
            <p:nvPr/>
          </p:nvGrpSpPr>
          <p:grpSpPr bwMode="auto">
            <a:xfrm flipH="1">
              <a:off x="3059884" y="5729289"/>
              <a:ext cx="1376439" cy="255587"/>
              <a:chOff x="5564670" y="5538830"/>
              <a:chExt cx="1124102" cy="256027"/>
            </a:xfrm>
          </p:grpSpPr>
          <p:sp>
            <p:nvSpPr>
              <p:cNvPr id="194" name="Oval 193"/>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95" name="Straight Connector 194"/>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94"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197" name="Group 72"/>
            <p:cNvGrpSpPr>
              <a:grpSpLocks/>
            </p:cNvGrpSpPr>
            <p:nvPr/>
          </p:nvGrpSpPr>
          <p:grpSpPr bwMode="auto">
            <a:xfrm flipV="1">
              <a:off x="6961738" y="1906588"/>
              <a:ext cx="1320059" cy="255587"/>
              <a:chOff x="5564670" y="5538830"/>
              <a:chExt cx="1124102" cy="256027"/>
            </a:xfrm>
          </p:grpSpPr>
          <p:sp>
            <p:nvSpPr>
              <p:cNvPr id="198" name="Oval 19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99" name="Straight Connector 198"/>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19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204" name="Group 68"/>
            <p:cNvGrpSpPr>
              <a:grpSpLocks/>
            </p:cNvGrpSpPr>
            <p:nvPr/>
          </p:nvGrpSpPr>
          <p:grpSpPr bwMode="auto">
            <a:xfrm>
              <a:off x="4294403" y="3530598"/>
              <a:ext cx="2466488" cy="519797"/>
              <a:chOff x="9828212" y="3824514"/>
              <a:chExt cx="2014046" cy="520241"/>
            </a:xfrm>
          </p:grpSpPr>
          <p:pic>
            <p:nvPicPr>
              <p:cNvPr id="18456" name="Picture 204" descr="ProjectPro2010_bL_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28212" y="3824514"/>
                <a:ext cx="2014046" cy="29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Box 205"/>
              <p:cNvSpPr txBox="1"/>
              <p:nvPr/>
            </p:nvSpPr>
            <p:spPr>
              <a:xfrm>
                <a:off x="10308387" y="4136570"/>
                <a:ext cx="1181419" cy="208185"/>
              </a:xfrm>
              <a:prstGeom prst="rect">
                <a:avLst/>
              </a:prstGeom>
              <a:noFill/>
            </p:spPr>
            <p:txBody>
              <a:bodyPr wrap="none" lIns="0" tIns="0" rIns="0" bIns="0">
                <a:spAutoFit/>
              </a:bodyPr>
              <a:lstStyle/>
              <a:p>
                <a:pPr defTabSz="914363" fontAlgn="auto">
                  <a:spcBef>
                    <a:spcPts val="0"/>
                  </a:spcBef>
                  <a:spcAft>
                    <a:spcPts val="0"/>
                  </a:spcAft>
                  <a:defRPr/>
                </a:pPr>
                <a:r>
                  <a:rPr lang="en-US" sz="1400" dirty="0">
                    <a:gradFill>
                      <a:gsLst>
                        <a:gs pos="0">
                          <a:schemeClr val="tx1"/>
                        </a:gs>
                        <a:gs pos="86000">
                          <a:schemeClr val="tx1"/>
                        </a:gs>
                      </a:gsLst>
                      <a:lin ang="5400000" scaled="0"/>
                    </a:gradFill>
                    <a:latin typeface="+mn-lt"/>
                    <a:cs typeface="+mn-cs"/>
                  </a:rPr>
                  <a:t>Synch to SharePoint</a:t>
                </a:r>
              </a:p>
            </p:txBody>
          </p:sp>
        </p:grpSp>
        <p:grpSp>
          <p:nvGrpSpPr>
            <p:cNvPr id="207" name="Group 66"/>
            <p:cNvGrpSpPr>
              <a:grpSpLocks/>
            </p:cNvGrpSpPr>
            <p:nvPr/>
          </p:nvGrpSpPr>
          <p:grpSpPr bwMode="auto">
            <a:xfrm flipH="1" flipV="1">
              <a:off x="6788712" y="3857626"/>
              <a:ext cx="1069267" cy="257175"/>
              <a:chOff x="5564670" y="5538830"/>
              <a:chExt cx="808862" cy="256027"/>
            </a:xfrm>
          </p:grpSpPr>
          <p:sp>
            <p:nvSpPr>
              <p:cNvPr id="208" name="Oval 20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209" name="Straight Connector 208"/>
              <p:cNvCxnSpPr/>
              <p:nvPr/>
            </p:nvCxnSpPr>
            <p:spPr>
              <a:xfrm>
                <a:off x="5865809" y="5791200"/>
                <a:ext cx="507723"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20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7372" y="1186877"/>
              <a:ext cx="2700216" cy="49496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058" y="5984876"/>
              <a:ext cx="3560763" cy="530223"/>
            </a:xfrm>
            <a:prstGeom prst="rect">
              <a:avLst/>
            </a:prstGeom>
          </p:spPr>
        </p:pic>
        <p:pic>
          <p:nvPicPr>
            <p:cNvPr id="163" name="Picture 7" descr="C:\Program Files\Microsoft Resource DVD Artwork\DVD_ART\Artwork_Imagery\Shapes and Graphics\Arrows - arrow\Straight\up blue arrow up.png"/>
            <p:cNvPicPr>
              <a:picLocks noChangeAspect="1" noChangeArrowheads="1"/>
            </p:cNvPicPr>
            <p:nvPr/>
          </p:nvPicPr>
          <p:blipFill>
            <a:blip r:embed="rId8" cstate="screen">
              <a:lum bright="100000" contrast="10000"/>
              <a:extLst>
                <a:ext uri="{28A0092B-C50C-407E-A947-70E740481C1C}">
                  <a14:useLocalDpi xmlns:a14="http://schemas.microsoft.com/office/drawing/2010/main"/>
                </a:ext>
              </a:extLst>
            </a:blip>
            <a:srcRect/>
            <a:stretch>
              <a:fillRect/>
            </a:stretch>
          </p:blipFill>
          <p:spPr bwMode="auto">
            <a:xfrm>
              <a:off x="8898085" y="3068639"/>
              <a:ext cx="118980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7" descr="C:\Program Files\Microsoft Resource DVD Artwork\DVD_ART\Artwork_Imagery\Shapes and Graphics\Arrows - arrow\Straight\up blue arrow up.png"/>
            <p:cNvPicPr>
              <a:picLocks noChangeAspect="1" noChangeArrowheads="1"/>
            </p:cNvPicPr>
            <p:nvPr/>
          </p:nvPicPr>
          <p:blipFill>
            <a:blip r:embed="rId9" cstate="screen">
              <a:lum bright="100000" contrast="10000"/>
              <a:extLst>
                <a:ext uri="{28A0092B-C50C-407E-A947-70E740481C1C}">
                  <a14:useLocalDpi xmlns:a14="http://schemas.microsoft.com/office/drawing/2010/main"/>
                </a:ext>
              </a:extLst>
            </a:blip>
            <a:srcRect/>
            <a:stretch>
              <a:fillRect/>
            </a:stretch>
          </p:blipFill>
          <p:spPr bwMode="auto">
            <a:xfrm rot="10800000" flipH="1" flipV="1">
              <a:off x="8898085" y="3895725"/>
              <a:ext cx="118980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7" descr="C:\Program Files\Microsoft Resource DVD Artwork\DVD_ART\Artwork_Imagery\Shapes and Graphics\Arrows - arrow\Straight\up blue arrow up.png"/>
            <p:cNvPicPr>
              <a:picLocks noChangeAspect="1" noChangeArrowheads="1"/>
            </p:cNvPicPr>
            <p:nvPr/>
          </p:nvPicPr>
          <p:blipFill>
            <a:blip r:embed="rId8" cstate="screen">
              <a:lum bright="100000" contrast="10000"/>
              <a:extLst>
                <a:ext uri="{28A0092B-C50C-407E-A947-70E740481C1C}">
                  <a14:useLocalDpi xmlns:a14="http://schemas.microsoft.com/office/drawing/2010/main"/>
                </a:ext>
              </a:extLst>
            </a:blip>
            <a:srcRect/>
            <a:stretch>
              <a:fillRect/>
            </a:stretch>
          </p:blipFill>
          <p:spPr bwMode="auto">
            <a:xfrm>
              <a:off x="888299" y="3068639"/>
              <a:ext cx="118980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7" descr="C:\Program Files\Microsoft Resource DVD Artwork\DVD_ART\Artwork_Imagery\Shapes and Graphics\Arrows - arrow\Straight\up blue arrow up.png"/>
            <p:cNvPicPr>
              <a:picLocks noChangeAspect="1" noChangeArrowheads="1"/>
            </p:cNvPicPr>
            <p:nvPr/>
          </p:nvPicPr>
          <p:blipFill>
            <a:blip r:embed="rId9" cstate="screen">
              <a:lum bright="100000" contrast="10000"/>
              <a:extLst>
                <a:ext uri="{28A0092B-C50C-407E-A947-70E740481C1C}">
                  <a14:useLocalDpi xmlns:a14="http://schemas.microsoft.com/office/drawing/2010/main"/>
                </a:ext>
              </a:extLst>
            </a:blip>
            <a:srcRect/>
            <a:stretch>
              <a:fillRect/>
            </a:stretch>
          </p:blipFill>
          <p:spPr bwMode="auto">
            <a:xfrm rot="10800000" flipH="1" flipV="1">
              <a:off x="888299" y="3895725"/>
              <a:ext cx="118980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138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p:cNvSpPr>
          <p:nvPr/>
        </p:nvSpPr>
        <p:spPr bwMode="auto">
          <a:xfrm flipH="1">
            <a:off x="0" y="990600"/>
            <a:ext cx="12188825"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3" hidden="1"/>
          <p:cNvGrpSpPr/>
          <p:nvPr/>
        </p:nvGrpSpPr>
        <p:grpSpPr>
          <a:xfrm>
            <a:off x="3503613" y="2362205"/>
            <a:ext cx="4572000" cy="3962401"/>
            <a:chOff x="-381000" y="1905000"/>
            <a:chExt cx="4572000" cy="3962401"/>
          </a:xfrm>
        </p:grpSpPr>
        <p:grpSp>
          <p:nvGrpSpPr>
            <p:cNvPr id="20" name="Group 83"/>
            <p:cNvGrpSpPr/>
            <p:nvPr/>
          </p:nvGrpSpPr>
          <p:grpSpPr>
            <a:xfrm>
              <a:off x="-381000" y="1905000"/>
              <a:ext cx="4572000" cy="3962401"/>
              <a:chOff x="-72885" y="2155320"/>
              <a:chExt cx="4122018" cy="3605980"/>
            </a:xfrm>
          </p:grpSpPr>
          <p:grpSp>
            <p:nvGrpSpPr>
              <p:cNvPr id="21" name="Group 50"/>
              <p:cNvGrpSpPr/>
              <p:nvPr/>
            </p:nvGrpSpPr>
            <p:grpSpPr>
              <a:xfrm>
                <a:off x="-72885" y="2155320"/>
                <a:ext cx="4122018" cy="3605980"/>
                <a:chOff x="-70885" y="2213305"/>
                <a:chExt cx="4001959" cy="3500951"/>
              </a:xfrm>
            </p:grpSpPr>
            <p:sp>
              <p:nvSpPr>
                <p:cNvPr id="17" name="Oval 16"/>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n-US" sz="2000" dirty="0">
                    <a:solidFill>
                      <a:srgbClr val="FFFFFF"/>
                    </a:solidFill>
                  </a:endParaRPr>
                </a:p>
              </p:txBody>
            </p:sp>
            <p:pic>
              <p:nvPicPr>
                <p:cNvPr id="18" name="Picture 2" descr="\\SERVER3\Restrict\FTP_Root\Clients\White_Whale\2-20070_TAP_Airlift\Art\6-star pie cuts.png"/>
                <p:cNvPicPr>
                  <a:picLocks noChangeAspect="1" noChangeArrowheads="1"/>
                </p:cNvPicPr>
                <p:nvPr/>
              </p:nvPicPr>
              <p:blipFill>
                <a:blip r:embed="rId3" cstate="print"/>
                <a:stretch>
                  <a:fillRect/>
                </a:stretch>
              </p:blipFill>
              <p:spPr bwMode="auto">
                <a:xfrm rot="5400000">
                  <a:off x="179619" y="1962801"/>
                  <a:ext cx="3500951" cy="4001959"/>
                </a:xfrm>
                <a:prstGeom prst="rect">
                  <a:avLst/>
                </a:prstGeom>
                <a:noFill/>
              </p:spPr>
            </p:pic>
          </p:grpSp>
          <p:grpSp>
            <p:nvGrpSpPr>
              <p:cNvPr id="28" name="Group 82"/>
              <p:cNvGrpSpPr/>
              <p:nvPr/>
            </p:nvGrpSpPr>
            <p:grpSpPr>
              <a:xfrm>
                <a:off x="1197089" y="3056816"/>
                <a:ext cx="1774433" cy="1838194"/>
                <a:chOff x="1197089" y="3056816"/>
                <a:chExt cx="1774433" cy="1838194"/>
              </a:xfrm>
            </p:grpSpPr>
            <p:sp>
              <p:nvSpPr>
                <p:cNvPr id="14" name="Oval 13"/>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rgbClr val="FFFFFF"/>
                    </a:solidFill>
                    <a:latin typeface="Segoe" pitchFamily="34" charset="0"/>
                  </a:endParaRPr>
                </a:p>
              </p:txBody>
            </p:sp>
            <p:pic>
              <p:nvPicPr>
                <p:cNvPr id="16" name="Content Placeholder 4" descr="ShrPt_h_rgb.png"/>
                <p:cNvPicPr>
                  <a:picLocks noChangeAspect="1"/>
                </p:cNvPicPr>
                <p:nvPr/>
              </p:nvPicPr>
              <p:blipFill>
                <a:blip r:embed="rId4"/>
                <a:stretch>
                  <a:fillRect/>
                </a:stretch>
              </p:blipFill>
              <p:spPr>
                <a:xfrm>
                  <a:off x="1497409" y="3720552"/>
                  <a:ext cx="1167905" cy="474499"/>
                </a:xfrm>
                <a:prstGeom prst="rect">
                  <a:avLst/>
                </a:prstGeom>
              </p:spPr>
            </p:pic>
          </p:grpSp>
        </p:grpSp>
        <p:sp>
          <p:nvSpPr>
            <p:cNvPr id="6" name="Rectangle 5"/>
            <p:cNvSpPr/>
            <p:nvPr/>
          </p:nvSpPr>
          <p:spPr>
            <a:xfrm>
              <a:off x="2448626" y="3124200"/>
              <a:ext cx="1417360" cy="196977"/>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cs typeface="Segoe UI" pitchFamily="34" charset="0"/>
                </a:rPr>
                <a:t>Communities</a:t>
              </a:r>
            </a:p>
          </p:txBody>
        </p:sp>
        <p:sp>
          <p:nvSpPr>
            <p:cNvPr id="7" name="Rectangle 6"/>
            <p:cNvSpPr/>
            <p:nvPr/>
          </p:nvSpPr>
          <p:spPr>
            <a:xfrm>
              <a:off x="1290337" y="5055692"/>
              <a:ext cx="1417360" cy="202886"/>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cs typeface="Segoe UI" pitchFamily="34" charset="0"/>
                </a:rPr>
                <a:t>Search</a:t>
              </a:r>
            </a:p>
          </p:txBody>
        </p:sp>
        <p:sp>
          <p:nvSpPr>
            <p:cNvPr id="8" name="Rectangle 7"/>
            <p:cNvSpPr/>
            <p:nvPr/>
          </p:nvSpPr>
          <p:spPr>
            <a:xfrm>
              <a:off x="1262345" y="2514600"/>
              <a:ext cx="1417359" cy="202886"/>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cs typeface="Segoe UI" pitchFamily="34" charset="0"/>
                </a:rPr>
                <a:t>Sites</a:t>
              </a:r>
            </a:p>
          </p:txBody>
        </p:sp>
        <p:sp>
          <p:nvSpPr>
            <p:cNvPr id="9" name="Rectangle 8"/>
            <p:cNvSpPr/>
            <p:nvPr/>
          </p:nvSpPr>
          <p:spPr>
            <a:xfrm>
              <a:off x="79339" y="3124200"/>
              <a:ext cx="1550406" cy="202886"/>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smtClean="0">
                  <a:ln w="3175">
                    <a:noFill/>
                  </a:ln>
                  <a:gradFill>
                    <a:gsLst>
                      <a:gs pos="50000">
                        <a:srgbClr val="FFFFFF"/>
                      </a:gs>
                      <a:gs pos="100000">
                        <a:srgbClr val="FFFFFF"/>
                      </a:gs>
                    </a:gsLst>
                    <a:lin ang="5400000" scaled="0"/>
                  </a:gradFill>
                  <a:cs typeface="Segoe UI" pitchFamily="34" charset="0"/>
                </a:rPr>
                <a:t>Composites</a:t>
              </a:r>
              <a:endParaRPr lang="en-US" sz="1600" b="1" spc="-80" dirty="0">
                <a:ln w="3175">
                  <a:noFill/>
                </a:ln>
                <a:gradFill>
                  <a:gsLst>
                    <a:gs pos="50000">
                      <a:srgbClr val="FFFFFF"/>
                    </a:gs>
                    <a:gs pos="100000">
                      <a:srgbClr val="FFFFFF"/>
                    </a:gs>
                  </a:gsLst>
                  <a:lin ang="5400000" scaled="0"/>
                </a:gradFill>
                <a:cs typeface="Segoe UI" pitchFamily="34" charset="0"/>
              </a:endParaRPr>
            </a:p>
          </p:txBody>
        </p:sp>
        <p:sp>
          <p:nvSpPr>
            <p:cNvPr id="10" name="Rectangle 9"/>
            <p:cNvSpPr/>
            <p:nvPr/>
          </p:nvSpPr>
          <p:spPr>
            <a:xfrm>
              <a:off x="2667000" y="4292914"/>
              <a:ext cx="1024930" cy="202886"/>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cs typeface="Segoe UI" pitchFamily="34" charset="0"/>
                </a:rPr>
                <a:t>Content</a:t>
              </a:r>
            </a:p>
          </p:txBody>
        </p:sp>
        <p:sp>
          <p:nvSpPr>
            <p:cNvPr id="11" name="Rectangle 10"/>
            <p:cNvSpPr/>
            <p:nvPr/>
          </p:nvSpPr>
          <p:spPr>
            <a:xfrm>
              <a:off x="304800" y="4292914"/>
              <a:ext cx="1001003" cy="202886"/>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cs typeface="Segoe UI" pitchFamily="34" charset="0"/>
                </a:rPr>
                <a:t>Insights</a:t>
              </a:r>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36" y="990600"/>
            <a:ext cx="11179352" cy="57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1015" y="230189"/>
            <a:ext cx="7039584" cy="609398"/>
          </a:xfrm>
        </p:spPr>
        <p:txBody>
          <a:bodyPr/>
          <a:lstStyle/>
          <a:p>
            <a:r>
              <a:rPr lang="en-US" dirty="0" smtClean="0"/>
              <a:t>Portfolio Analysis</a:t>
            </a:r>
            <a:endParaRPr lang="en-US" dirty="0"/>
          </a:p>
        </p:txBody>
      </p:sp>
    </p:spTree>
    <p:extLst>
      <p:ext uri="{BB962C8B-B14F-4D97-AF65-F5344CB8AC3E}">
        <p14:creationId xmlns:p14="http://schemas.microsoft.com/office/powerpoint/2010/main" val="702537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11022E-16 L 2.08333E-7 0.16667 " pathEditMode="relative" rAng="0" ptsTypes="AA">
                                      <p:cBhvr>
                                        <p:cTn id="6" dur="1000" fill="hold"/>
                                        <p:tgtEl>
                                          <p:spTgt spid="15"/>
                                        </p:tgtEl>
                                        <p:attrNameLst>
                                          <p:attrName>ppt_x</p:attrName>
                                          <p:attrName>ppt_y</p:attrName>
                                        </p:attrNameLst>
                                      </p:cBhvr>
                                      <p:rCtr x="0" y="83"/>
                                    </p:animMotion>
                                  </p:childTnLst>
                                </p:cTn>
                              </p:par>
                              <p:par>
                                <p:cTn id="7" presetID="6" presetClass="emph" presetSubtype="0" fill="hold" nodeType="withEffect">
                                  <p:stCondLst>
                                    <p:cond delay="0"/>
                                  </p:stCondLst>
                                  <p:childTnLst>
                                    <p:animScale>
                                      <p:cBhvr>
                                        <p:cTn id="8" dur="1000" fill="hold"/>
                                        <p:tgtEl>
                                          <p:spTgt spid="15"/>
                                        </p:tgtEl>
                                      </p:cBhvr>
                                      <p:by x="50000" y="50000"/>
                                    </p:animScale>
                                  </p:childTnLst>
                                </p:cTn>
                              </p:par>
                              <p:par>
                                <p:cTn id="9" presetID="10" presetClass="exit" presetSubtype="0" fill="hold" nodeType="withEffect">
                                  <p:stCondLst>
                                    <p:cond delay="0"/>
                                  </p:stCondLst>
                                  <p:childTnLst>
                                    <p:animEffect transition="out" filter="fade">
                                      <p:cBhvr>
                                        <p:cTn id="10" dur="1000"/>
                                        <p:tgtEl>
                                          <p:spTgt spid="15"/>
                                        </p:tgtEl>
                                      </p:cBhvr>
                                    </p:animEffect>
                                    <p:set>
                                      <p:cBhvr>
                                        <p:cTn id="11"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Management-Project Professional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67" y="1095411"/>
            <a:ext cx="10615789" cy="5501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768627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Management – Project Server</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356" y="1118439"/>
            <a:ext cx="9448800" cy="5622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547664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Business Intelligence and Reporting</a:t>
            </a:r>
            <a:endParaRPr lang="en-US" sz="4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625" y="2778091"/>
            <a:ext cx="4009069" cy="2455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76" y="1032946"/>
            <a:ext cx="3396383" cy="2723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042" y="999181"/>
            <a:ext cx="5087937" cy="300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62" y="3806261"/>
            <a:ext cx="3830409" cy="2855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127" y="4000952"/>
            <a:ext cx="4535487" cy="2652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51889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entsql\dvd\Online_ART\DVD_Art_Sept-2-2010\Artwork_Imagery\Icons - Illustrations\Internet Clouds web\clouds and sky with 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25"/>
            <a:ext cx="12188825"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Visual Studio Family</a:t>
            </a:r>
            <a:endParaRPr lang="en-US" dirty="0"/>
          </a:p>
        </p:txBody>
      </p:sp>
      <p:pic>
        <p:nvPicPr>
          <p:cNvPr id="3" name="Picture 2" descr="E:\Documents\VSTS\_Core Graphics and Templates\Stadium2010\V5\vsts_r7_2_screen.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04698" y="822960"/>
            <a:ext cx="9579429" cy="6035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525" y="5734356"/>
            <a:ext cx="3657600" cy="9471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69" y="6211124"/>
            <a:ext cx="4114800" cy="470402"/>
          </a:xfrm>
          <a:prstGeom prst="rect">
            <a:avLst/>
          </a:prstGeom>
        </p:spPr>
      </p:pic>
    </p:spTree>
    <p:extLst>
      <p:ext uri="{BB962C8B-B14F-4D97-AF65-F5344CB8AC3E}">
        <p14:creationId xmlns:p14="http://schemas.microsoft.com/office/powerpoint/2010/main" val="2100000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
</p:tagLst>
</file>

<file path=ppt/tags/tag2.xml><?xml version="1.0" encoding="utf-8"?>
<p:tagLst xmlns:a="http://schemas.openxmlformats.org/drawingml/2006/main" xmlns:r="http://schemas.openxmlformats.org/officeDocument/2006/relationships" xmlns:p="http://schemas.openxmlformats.org/presentationml/2006/main">
  <p:tag name="TIMING" val="|16.2"/>
</p:tagLst>
</file>

<file path=ppt/tags/tag3.xml><?xml version="1.0" encoding="utf-8"?>
<p:tagLst xmlns:a="http://schemas.openxmlformats.org/drawingml/2006/main" xmlns:r="http://schemas.openxmlformats.org/officeDocument/2006/relationships" xmlns:p="http://schemas.openxmlformats.org/presentationml/2006/main">
  <p:tag name="TIMING" val="|12.1"/>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603DCC-D649-41C5-AB2A-62DC7661648B}">
  <ds:schemaRefs>
    <ds:schemaRef ds:uri="http://schemas.microsoft.com/sharepoint/v3/contenttype/forms"/>
  </ds:schemaRefs>
</ds:datastoreItem>
</file>

<file path=customXml/itemProps2.xml><?xml version="1.0" encoding="utf-8"?>
<ds:datastoreItem xmlns:ds="http://schemas.openxmlformats.org/officeDocument/2006/customXml" ds:itemID="{5D666050-343D-4DFF-94FF-603637C399AC}">
  <ds:schemaRef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E37FDB7-01F5-4D15-88AB-8478167DE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BUILD_Breakout_Template _ SAMPLE for Scott 7.28</Template>
  <TotalTime>4836</TotalTime>
  <Words>933</Words>
  <Application>Microsoft Office PowerPoint</Application>
  <PresentationFormat>Custom</PresentationFormat>
  <Paragraphs>178</Paragraphs>
  <Slides>32</Slides>
  <Notes>12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32</vt:i4>
      </vt:variant>
    </vt:vector>
  </HeadingPairs>
  <TitlesOfParts>
    <vt:vector size="48" baseType="lpstr">
      <vt:lpstr>Arial</vt:lpstr>
      <vt:lpstr>Consolas</vt:lpstr>
      <vt:lpstr>Kozuka Gothic Pro H</vt:lpstr>
      <vt:lpstr>Segoe</vt:lpstr>
      <vt:lpstr>Segoe Light</vt:lpstr>
      <vt:lpstr>Segoe UI</vt:lpstr>
      <vt:lpstr>Segoe UI Light</vt:lpstr>
      <vt:lpstr>Segoe UI Semibold</vt:lpstr>
      <vt:lpstr>Wingdings</vt: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PowerPoint Presentation</vt:lpstr>
      <vt:lpstr>What is the TFS and PS Integration Feature Pack?</vt:lpstr>
      <vt:lpstr>Connecting Two Disparate Worlds Related but separate disciplines</vt:lpstr>
      <vt:lpstr>Project and Portfolio Management for SharePoint</vt:lpstr>
      <vt:lpstr>Portfolio Analysis</vt:lpstr>
      <vt:lpstr>Schedule Management-Project Professional</vt:lpstr>
      <vt:lpstr>Schedule Management – Project Server</vt:lpstr>
      <vt:lpstr>Business Intelligence and Reporting</vt:lpstr>
      <vt:lpstr>The Visual Studio Family</vt:lpstr>
      <vt:lpstr>PowerPoint Presentation</vt:lpstr>
      <vt:lpstr>PowerPoint Presentation</vt:lpstr>
      <vt:lpstr>PowerPoint Presentation</vt:lpstr>
      <vt:lpstr>Excel breakdown</vt:lpstr>
      <vt:lpstr>PowerPoint Presentation</vt:lpstr>
      <vt:lpstr>PowerPoint Presentation</vt:lpstr>
      <vt:lpstr>PowerPoint Presentation</vt:lpstr>
      <vt:lpstr>PowerPoint Presentation</vt:lpstr>
      <vt:lpstr>PowerPoint Presentation</vt:lpstr>
      <vt:lpstr>Visibility into an Agile Team</vt:lpstr>
      <vt:lpstr>Real-time Project Status for the PMO</vt:lpstr>
      <vt:lpstr>Topology &amp; Architecture – Three Steps</vt:lpstr>
      <vt:lpstr>Configuration in Six Steps</vt:lpstr>
      <vt:lpstr>Field Mapping: Default Mapping</vt:lpstr>
      <vt:lpstr>Field Mapping: Concepts</vt:lpstr>
      <vt:lpstr>Customizing the Field Mapping</vt:lpstr>
      <vt:lpstr>Customer Value TFS and Project Server Integration Feature Pack</vt:lpstr>
      <vt:lpstr>Customer Voices</vt:lpstr>
      <vt:lpstr>Demonstration Virtual Machine</vt:lpstr>
      <vt:lpstr>TFS and PS Integration Feature Pack resources</vt:lpstr>
      <vt:lpstr>Resources</vt:lpstr>
      <vt:lpstr>Summary</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Jason Zander</dc:creator>
  <cp:keywords>Developers, IT Pros, TDMs, Technical Decision Makers, PDC, Build, Developer Conference, ISVs, Programmers, Partners</cp:keywords>
  <dc:description/>
  <cp:lastModifiedBy>Randy Pagels</cp:lastModifiedBy>
  <cp:revision>412</cp:revision>
  <cp:lastPrinted>2010-05-11T05:02:34Z</cp:lastPrinted>
  <dcterms:created xsi:type="dcterms:W3CDTF">2011-08-03T21:25:07Z</dcterms:created>
  <dcterms:modified xsi:type="dcterms:W3CDTF">2013-07-09T20:37:02Z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